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63" r:id="rId5"/>
    <p:sldId id="261" r:id="rId6"/>
    <p:sldId id="264" r:id="rId7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885" autoAdjust="0"/>
    <p:restoredTop sz="94660"/>
  </p:normalViewPr>
  <p:slideViewPr>
    <p:cSldViewPr>
      <p:cViewPr>
        <p:scale>
          <a:sx n="100" d="100"/>
          <a:sy n="100" d="100"/>
        </p:scale>
        <p:origin x="-2814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E560-A9AA-4F2E-92E8-498A4A4581CE}" type="datetimeFigureOut">
              <a:rPr lang="es-AR" smtClean="0"/>
              <a:pPr/>
              <a:t>22/1/2024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382DF-D66E-4F8B-9D24-7F4CE2E5145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E560-A9AA-4F2E-92E8-498A4A4581CE}" type="datetimeFigureOut">
              <a:rPr lang="es-AR" smtClean="0"/>
              <a:pPr/>
              <a:t>22/1/2024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382DF-D66E-4F8B-9D24-7F4CE2E5145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E560-A9AA-4F2E-92E8-498A4A4581CE}" type="datetimeFigureOut">
              <a:rPr lang="es-AR" smtClean="0"/>
              <a:pPr/>
              <a:t>22/1/2024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382DF-D66E-4F8B-9D24-7F4CE2E5145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E560-A9AA-4F2E-92E8-498A4A4581CE}" type="datetimeFigureOut">
              <a:rPr lang="es-AR" smtClean="0"/>
              <a:pPr/>
              <a:t>22/1/2024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382DF-D66E-4F8B-9D24-7F4CE2E5145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E560-A9AA-4F2E-92E8-498A4A4581CE}" type="datetimeFigureOut">
              <a:rPr lang="es-AR" smtClean="0"/>
              <a:pPr/>
              <a:t>22/1/2024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382DF-D66E-4F8B-9D24-7F4CE2E5145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E560-A9AA-4F2E-92E8-498A4A4581CE}" type="datetimeFigureOut">
              <a:rPr lang="es-AR" smtClean="0"/>
              <a:pPr/>
              <a:t>22/1/2024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382DF-D66E-4F8B-9D24-7F4CE2E5145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E560-A9AA-4F2E-92E8-498A4A4581CE}" type="datetimeFigureOut">
              <a:rPr lang="es-AR" smtClean="0"/>
              <a:pPr/>
              <a:t>22/1/2024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382DF-D66E-4F8B-9D24-7F4CE2E5145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E560-A9AA-4F2E-92E8-498A4A4581CE}" type="datetimeFigureOut">
              <a:rPr lang="es-AR" smtClean="0"/>
              <a:pPr/>
              <a:t>22/1/2024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382DF-D66E-4F8B-9D24-7F4CE2E5145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E560-A9AA-4F2E-92E8-498A4A4581CE}" type="datetimeFigureOut">
              <a:rPr lang="es-AR" smtClean="0"/>
              <a:pPr/>
              <a:t>22/1/2024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382DF-D66E-4F8B-9D24-7F4CE2E5145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E560-A9AA-4F2E-92E8-498A4A4581CE}" type="datetimeFigureOut">
              <a:rPr lang="es-AR" smtClean="0"/>
              <a:pPr/>
              <a:t>22/1/2024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382DF-D66E-4F8B-9D24-7F4CE2E5145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E560-A9AA-4F2E-92E8-498A4A4581CE}" type="datetimeFigureOut">
              <a:rPr lang="es-AR" smtClean="0"/>
              <a:pPr/>
              <a:t>22/1/2024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382DF-D66E-4F8B-9D24-7F4CE2E5145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5E560-A9AA-4F2E-92E8-498A4A4581CE}" type="datetimeFigureOut">
              <a:rPr lang="es-AR" smtClean="0"/>
              <a:pPr/>
              <a:t>22/1/2024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382DF-D66E-4F8B-9D24-7F4CE2E5145A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326770" y="2564904"/>
            <a:ext cx="454746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4400" b="1" dirty="0" err="1" smtClean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InDiSe</a:t>
            </a:r>
            <a:r>
              <a:rPr lang="es-ES" sz="4400" b="1" dirty="0" smtClean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WKF</a:t>
            </a:r>
          </a:p>
          <a:p>
            <a:pPr algn="ctr"/>
            <a:r>
              <a:rPr lang="es-ES" sz="3200" dirty="0" smtClean="0">
                <a:solidFill>
                  <a:schemeClr val="tx2"/>
                </a:solidFill>
                <a:latin typeface="Arial Rounded MT Bold" panose="020F0704030504030204" pitchFamily="34" charset="0"/>
                <a:ea typeface="Segoe UI Black" panose="020B0A02040204020203" pitchFamily="34" charset="0"/>
              </a:rPr>
              <a:t>Control de </a:t>
            </a:r>
            <a:r>
              <a:rPr lang="es-ES" sz="3200" dirty="0" err="1" smtClean="0">
                <a:solidFill>
                  <a:schemeClr val="tx2"/>
                </a:solidFill>
                <a:latin typeface="Arial Rounded MT Bold" panose="020F0704030504030204" pitchFamily="34" charset="0"/>
                <a:ea typeface="Segoe UI Black" panose="020B0A02040204020203" pitchFamily="34" charset="0"/>
              </a:rPr>
              <a:t>Workflows</a:t>
            </a:r>
            <a:r>
              <a:rPr lang="es-ES" sz="3200" dirty="0" smtClean="0">
                <a:solidFill>
                  <a:schemeClr val="tx2"/>
                </a:solidFill>
                <a:latin typeface="Arial Rounded MT Bold" panose="020F0704030504030204" pitchFamily="34" charset="0"/>
                <a:ea typeface="Segoe UI Black" panose="020B0A02040204020203" pitchFamily="34" charset="0"/>
              </a:rPr>
              <a:t> </a:t>
            </a:r>
          </a:p>
          <a:p>
            <a:pPr algn="ctr"/>
            <a:r>
              <a:rPr lang="es-ES" sz="3200" dirty="0" smtClean="0">
                <a:solidFill>
                  <a:schemeClr val="tx2"/>
                </a:solidFill>
                <a:latin typeface="Arial Rounded MT Bold" panose="020F0704030504030204" pitchFamily="34" charset="0"/>
                <a:ea typeface="Segoe UI Black" panose="020B0A02040204020203" pitchFamily="34" charset="0"/>
              </a:rPr>
              <a:t>de Documentos</a:t>
            </a:r>
          </a:p>
        </p:txBody>
      </p:sp>
      <p:pic>
        <p:nvPicPr>
          <p:cNvPr id="5" name="Picture 4" descr="C:\CDQ_Professional\MQ_InDiSe_Varios\Files_Image\LogosMQ-INDISE\Indise impres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346372"/>
            <a:ext cx="2160240" cy="70636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13" y="163094"/>
            <a:ext cx="1870915" cy="96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965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655633"/>
          </a:xfrm>
        </p:spPr>
        <p:txBody>
          <a:bodyPr>
            <a:normAutofit fontScale="90000"/>
          </a:bodyPr>
          <a:lstStyle/>
          <a:p>
            <a:r>
              <a:rPr lang="es-AR" sz="27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InDiSe</a:t>
            </a:r>
            <a:r>
              <a:rPr lang="es-AR" sz="27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WKF</a:t>
            </a:r>
            <a:r>
              <a:rPr lang="es-A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s-A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A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s-A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Concepto General</a:t>
            </a:r>
            <a:endParaRPr lang="es-AR" sz="2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571604" y="4010194"/>
            <a:ext cx="285752" cy="2857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7 Rectángulo"/>
          <p:cNvSpPr/>
          <p:nvPr/>
        </p:nvSpPr>
        <p:spPr>
          <a:xfrm>
            <a:off x="4071934" y="5224640"/>
            <a:ext cx="285752" cy="2857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Rectángulo"/>
          <p:cNvSpPr/>
          <p:nvPr/>
        </p:nvSpPr>
        <p:spPr>
          <a:xfrm>
            <a:off x="4071934" y="4010194"/>
            <a:ext cx="285752" cy="2857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Rectángulo"/>
          <p:cNvSpPr/>
          <p:nvPr/>
        </p:nvSpPr>
        <p:spPr>
          <a:xfrm>
            <a:off x="6572264" y="4010194"/>
            <a:ext cx="285752" cy="2857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Rectángulo"/>
          <p:cNvSpPr/>
          <p:nvPr/>
        </p:nvSpPr>
        <p:spPr>
          <a:xfrm>
            <a:off x="6572264" y="5224640"/>
            <a:ext cx="285752" cy="2857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3286116" y="415148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/>
          <p:nvPr/>
        </p:nvCxnSpPr>
        <p:spPr>
          <a:xfrm rot="5400000">
            <a:off x="3820116" y="4759499"/>
            <a:ext cx="78581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>
            <a:off x="2143108" y="4151482"/>
            <a:ext cx="164307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 de flecha"/>
          <p:cNvCxnSpPr/>
          <p:nvPr/>
        </p:nvCxnSpPr>
        <p:spPr>
          <a:xfrm rot="5400000">
            <a:off x="3892446" y="4758607"/>
            <a:ext cx="642942" cy="17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 de flecha"/>
          <p:cNvCxnSpPr/>
          <p:nvPr/>
        </p:nvCxnSpPr>
        <p:spPr>
          <a:xfrm rot="5400000">
            <a:off x="6320447" y="4759499"/>
            <a:ext cx="78581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 de flecha"/>
          <p:cNvCxnSpPr/>
          <p:nvPr/>
        </p:nvCxnSpPr>
        <p:spPr>
          <a:xfrm rot="5400000">
            <a:off x="6392777" y="4758607"/>
            <a:ext cx="642942" cy="17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 de flecha"/>
          <p:cNvCxnSpPr/>
          <p:nvPr/>
        </p:nvCxnSpPr>
        <p:spPr>
          <a:xfrm>
            <a:off x="5786446" y="415148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 de flecha"/>
          <p:cNvCxnSpPr/>
          <p:nvPr/>
        </p:nvCxnSpPr>
        <p:spPr>
          <a:xfrm>
            <a:off x="4643438" y="4151482"/>
            <a:ext cx="164307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 de flecha"/>
          <p:cNvCxnSpPr/>
          <p:nvPr/>
        </p:nvCxnSpPr>
        <p:spPr>
          <a:xfrm rot="10800000">
            <a:off x="4714876" y="4151481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51 CuadroTexto"/>
          <p:cNvSpPr txBox="1"/>
          <p:nvPr/>
        </p:nvSpPr>
        <p:spPr>
          <a:xfrm>
            <a:off x="1357290" y="3692535"/>
            <a:ext cx="78579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Template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3982471" y="3692535"/>
            <a:ext cx="5854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Nodos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4" name="53 CuadroTexto"/>
          <p:cNvSpPr txBox="1"/>
          <p:nvPr/>
        </p:nvSpPr>
        <p:spPr>
          <a:xfrm>
            <a:off x="6482801" y="3692535"/>
            <a:ext cx="6158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Tareas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5" name="54 CuadroTexto"/>
          <p:cNvSpPr txBox="1"/>
          <p:nvPr/>
        </p:nvSpPr>
        <p:spPr>
          <a:xfrm>
            <a:off x="3857620" y="5653268"/>
            <a:ext cx="7841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Mensajes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6" name="55 CuadroTexto"/>
          <p:cNvSpPr txBox="1"/>
          <p:nvPr/>
        </p:nvSpPr>
        <p:spPr>
          <a:xfrm>
            <a:off x="6357950" y="5653268"/>
            <a:ext cx="9925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Documentos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7" name="56 Rectángulo"/>
          <p:cNvSpPr/>
          <p:nvPr/>
        </p:nvSpPr>
        <p:spPr>
          <a:xfrm>
            <a:off x="1214414" y="6153334"/>
            <a:ext cx="6215106" cy="2857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8" name="57 CuadroTexto"/>
          <p:cNvSpPr txBox="1"/>
          <p:nvPr/>
        </p:nvSpPr>
        <p:spPr>
          <a:xfrm>
            <a:off x="3576631" y="6162859"/>
            <a:ext cx="15716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0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 Transaccional</a:t>
            </a:r>
            <a:endParaRPr lang="es-AR" sz="10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60" name="59 Conector recto de flecha"/>
          <p:cNvCxnSpPr/>
          <p:nvPr/>
        </p:nvCxnSpPr>
        <p:spPr>
          <a:xfrm rot="5400000">
            <a:off x="500034" y="5153202"/>
            <a:ext cx="1714512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1357290" y="4295946"/>
            <a:ext cx="21431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 de flecha"/>
          <p:cNvCxnSpPr/>
          <p:nvPr/>
        </p:nvCxnSpPr>
        <p:spPr>
          <a:xfrm rot="5400000">
            <a:off x="3000364" y="5153202"/>
            <a:ext cx="1714512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3857620" y="4295946"/>
            <a:ext cx="21431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 de flecha"/>
          <p:cNvCxnSpPr/>
          <p:nvPr/>
        </p:nvCxnSpPr>
        <p:spPr>
          <a:xfrm rot="5400000">
            <a:off x="5500694" y="5153202"/>
            <a:ext cx="1714512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>
            <a:off x="6357950" y="4295946"/>
            <a:ext cx="21431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 de flecha"/>
          <p:cNvCxnSpPr/>
          <p:nvPr/>
        </p:nvCxnSpPr>
        <p:spPr>
          <a:xfrm rot="5400000">
            <a:off x="4394199" y="5759631"/>
            <a:ext cx="500068" cy="15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 rot="10800000" flipV="1">
            <a:off x="4357687" y="5509597"/>
            <a:ext cx="286546" cy="79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 de flecha"/>
          <p:cNvCxnSpPr/>
          <p:nvPr/>
        </p:nvCxnSpPr>
        <p:spPr>
          <a:xfrm rot="5400000">
            <a:off x="7035815" y="5760426"/>
            <a:ext cx="500068" cy="15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 rot="10800000" flipV="1">
            <a:off x="6858016" y="5509998"/>
            <a:ext cx="428628" cy="11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Elipse"/>
          <p:cNvSpPr/>
          <p:nvPr/>
        </p:nvSpPr>
        <p:spPr>
          <a:xfrm>
            <a:off x="1928794" y="1839694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3" name="82 Elipse"/>
          <p:cNvSpPr/>
          <p:nvPr/>
        </p:nvSpPr>
        <p:spPr>
          <a:xfrm>
            <a:off x="2714612" y="1839694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4" name="83 Elipse"/>
          <p:cNvSpPr/>
          <p:nvPr/>
        </p:nvSpPr>
        <p:spPr>
          <a:xfrm>
            <a:off x="3500430" y="1839694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5" name="84 Elipse"/>
          <p:cNvSpPr/>
          <p:nvPr/>
        </p:nvSpPr>
        <p:spPr>
          <a:xfrm>
            <a:off x="4286248" y="1839694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6" name="85 Elipse"/>
          <p:cNvSpPr/>
          <p:nvPr/>
        </p:nvSpPr>
        <p:spPr>
          <a:xfrm>
            <a:off x="5072066" y="1839694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7" name="86 Elipse"/>
          <p:cNvSpPr/>
          <p:nvPr/>
        </p:nvSpPr>
        <p:spPr>
          <a:xfrm>
            <a:off x="5857884" y="1839694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8" name="87 Rectángulo"/>
          <p:cNvSpPr/>
          <p:nvPr/>
        </p:nvSpPr>
        <p:spPr>
          <a:xfrm>
            <a:off x="1357290" y="1196752"/>
            <a:ext cx="231024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2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Template</a:t>
            </a:r>
            <a:r>
              <a:rPr lang="es-AR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Línea de Flujo</a:t>
            </a:r>
          </a:p>
        </p:txBody>
      </p:sp>
      <p:sp>
        <p:nvSpPr>
          <p:cNvPr id="89" name="88 Rectángulo"/>
          <p:cNvSpPr/>
          <p:nvPr/>
        </p:nvSpPr>
        <p:spPr>
          <a:xfrm>
            <a:off x="1357290" y="3353775"/>
            <a:ext cx="253146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Relaciones entre Entidades</a:t>
            </a:r>
          </a:p>
        </p:txBody>
      </p:sp>
      <p:cxnSp>
        <p:nvCxnSpPr>
          <p:cNvPr id="91" name="90 Conector recto de flecha"/>
          <p:cNvCxnSpPr/>
          <p:nvPr/>
        </p:nvCxnSpPr>
        <p:spPr>
          <a:xfrm>
            <a:off x="2214546" y="1982570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91 Conector recto de flecha"/>
          <p:cNvCxnSpPr/>
          <p:nvPr/>
        </p:nvCxnSpPr>
        <p:spPr>
          <a:xfrm>
            <a:off x="3000364" y="1982570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92 Conector recto de flecha"/>
          <p:cNvCxnSpPr/>
          <p:nvPr/>
        </p:nvCxnSpPr>
        <p:spPr>
          <a:xfrm>
            <a:off x="3786182" y="1982570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93 Conector recto de flecha"/>
          <p:cNvCxnSpPr/>
          <p:nvPr/>
        </p:nvCxnSpPr>
        <p:spPr>
          <a:xfrm>
            <a:off x="4572000" y="1982570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recto de flecha"/>
          <p:cNvCxnSpPr/>
          <p:nvPr/>
        </p:nvCxnSpPr>
        <p:spPr>
          <a:xfrm>
            <a:off x="5357818" y="1982570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95 CuadroTexto"/>
          <p:cNvSpPr txBox="1"/>
          <p:nvPr/>
        </p:nvSpPr>
        <p:spPr>
          <a:xfrm>
            <a:off x="6357950" y="1839694"/>
            <a:ext cx="14654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Nodos participantes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98" name="97 Conector recto de flecha"/>
          <p:cNvCxnSpPr/>
          <p:nvPr/>
        </p:nvCxnSpPr>
        <p:spPr>
          <a:xfrm>
            <a:off x="2071670" y="2584080"/>
            <a:ext cx="4000528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99 Conector recto de flecha"/>
          <p:cNvCxnSpPr/>
          <p:nvPr/>
        </p:nvCxnSpPr>
        <p:spPr>
          <a:xfrm rot="10800000">
            <a:off x="2071670" y="2868243"/>
            <a:ext cx="4000528" cy="1588"/>
          </a:xfrm>
          <a:prstGeom prst="straightConnector1">
            <a:avLst/>
          </a:prstGeom>
          <a:ln w="15875"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100 CuadroTexto"/>
          <p:cNvSpPr txBox="1"/>
          <p:nvPr/>
        </p:nvSpPr>
        <p:spPr>
          <a:xfrm>
            <a:off x="6357950" y="2441204"/>
            <a:ext cx="12442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Sentido del flujo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2" name="101 CuadroTexto"/>
          <p:cNvSpPr txBox="1"/>
          <p:nvPr/>
        </p:nvSpPr>
        <p:spPr>
          <a:xfrm>
            <a:off x="6357950" y="2736481"/>
            <a:ext cx="14975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Sentido del </a:t>
            </a:r>
            <a:r>
              <a:rPr lang="es-AR" sz="1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Rollback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3" name="102 CuadroTexto"/>
          <p:cNvSpPr txBox="1"/>
          <p:nvPr/>
        </p:nvSpPr>
        <p:spPr>
          <a:xfrm>
            <a:off x="4143372" y="1593473"/>
            <a:ext cx="5405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OPEN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4" name="103 CuadroTexto"/>
          <p:cNvSpPr txBox="1"/>
          <p:nvPr/>
        </p:nvSpPr>
        <p:spPr>
          <a:xfrm>
            <a:off x="3357554" y="1593473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CLOSE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5" name="104 CuadroTexto"/>
          <p:cNvSpPr txBox="1"/>
          <p:nvPr/>
        </p:nvSpPr>
        <p:spPr>
          <a:xfrm>
            <a:off x="2571736" y="1593473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CLOSE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6" name="105 CuadroTexto"/>
          <p:cNvSpPr txBox="1"/>
          <p:nvPr/>
        </p:nvSpPr>
        <p:spPr>
          <a:xfrm>
            <a:off x="1785918" y="1593473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CLOSE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7" name="106 CuadroTexto"/>
          <p:cNvSpPr txBox="1"/>
          <p:nvPr/>
        </p:nvSpPr>
        <p:spPr>
          <a:xfrm>
            <a:off x="4929190" y="1593473"/>
            <a:ext cx="5325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WAIT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8" name="107 CuadroTexto"/>
          <p:cNvSpPr txBox="1"/>
          <p:nvPr/>
        </p:nvSpPr>
        <p:spPr>
          <a:xfrm>
            <a:off x="5753994" y="1593473"/>
            <a:ext cx="5325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WAIT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9" name="108 Multidocumento"/>
          <p:cNvSpPr/>
          <p:nvPr/>
        </p:nvSpPr>
        <p:spPr>
          <a:xfrm>
            <a:off x="4276723" y="2134971"/>
            <a:ext cx="285752" cy="357190"/>
          </a:xfrm>
          <a:prstGeom prst="flowChartMultidocument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0" name="109 CuadroTexto"/>
          <p:cNvSpPr txBox="1"/>
          <p:nvPr/>
        </p:nvSpPr>
        <p:spPr>
          <a:xfrm>
            <a:off x="4529137" y="2236415"/>
            <a:ext cx="113845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Lista de tareas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45" y="91086"/>
            <a:ext cx="1450635" cy="74562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655633"/>
          </a:xfrm>
        </p:spPr>
        <p:txBody>
          <a:bodyPr>
            <a:normAutofit fontScale="90000"/>
          </a:bodyPr>
          <a:lstStyle/>
          <a:p>
            <a:r>
              <a:rPr lang="es-AR" sz="27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InDiSe</a:t>
            </a:r>
            <a:r>
              <a:rPr lang="es-AR" sz="27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WKF</a:t>
            </a:r>
            <a:r>
              <a:rPr lang="es-A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s-A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A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Concepto de Tipo de Documento</a:t>
            </a:r>
            <a:endParaRPr lang="es-AR" sz="2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8" name="87 Rectángulo"/>
          <p:cNvSpPr/>
          <p:nvPr/>
        </p:nvSpPr>
        <p:spPr>
          <a:xfrm>
            <a:off x="395536" y="1262942"/>
            <a:ext cx="8539582" cy="503214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Tipo de Documento</a:t>
            </a:r>
          </a:p>
          <a:p>
            <a:pPr>
              <a:lnSpc>
                <a:spcPct val="150000"/>
              </a:lnSpc>
            </a:pP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 un elemento genérico que está relacionado con el control de firmas comprometidas dentro del </a:t>
            </a:r>
            <a:r>
              <a:rPr lang="es-E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Workflow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Cualquier documento en formato PDF se puede firmar, pero si se pretende que el sistema</a:t>
            </a:r>
          </a:p>
          <a:p>
            <a:pPr>
              <a:lnSpc>
                <a:spcPct val="150000"/>
              </a:lnSpc>
            </a:pPr>
            <a:r>
              <a:rPr lang="es-E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ontrole las firmas comprometidas, el documento físico PDF debe asociarse a un Tipo de Documento.</a:t>
            </a:r>
          </a:p>
          <a:p>
            <a:pPr>
              <a:lnSpc>
                <a:spcPct val="150000"/>
              </a:lnSpc>
            </a:pPr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Ejemplo 1. Necesito controlar las firmas</a:t>
            </a:r>
          </a:p>
          <a:p>
            <a:pPr>
              <a:lnSpc>
                <a:spcPct val="150000"/>
              </a:lnSpc>
            </a:pPr>
            <a:r>
              <a:rPr lang="es-ES" sz="1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1.1 Defino el tipo de documento y quienes lo van a firmar. Implica compromiso de firma</a:t>
            </a:r>
          </a:p>
          <a:p>
            <a:pPr>
              <a:lnSpc>
                <a:spcPct val="150000"/>
              </a:lnSpc>
            </a:pPr>
            <a:r>
              <a:rPr lang="es-ES" sz="12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Nombre del tipo de documento	Firmantes			</a:t>
            </a:r>
          </a:p>
          <a:p>
            <a:pPr>
              <a:lnSpc>
                <a:spcPct val="150000"/>
              </a:lnSpc>
            </a:pP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Solicitud de Crédito		Nodo 1 – Nodo 2 – Nodo 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</a:p>
          <a:p>
            <a:pPr>
              <a:lnSpc>
                <a:spcPct val="150000"/>
              </a:lnSpc>
            </a:pPr>
            <a:endParaRPr lang="es-ES" sz="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2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1.2 Al momento de firmar, debe asociarse un PDF físico al </a:t>
            </a:r>
            <a:r>
              <a:rPr lang="es-ES" sz="12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tipo de documento </a:t>
            </a:r>
            <a:endParaRPr lang="es-ES" sz="1200" b="1" dirty="0" smtClean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2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Nombre </a:t>
            </a:r>
            <a:r>
              <a:rPr lang="es-ES" sz="1200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del tipo de documento </a:t>
            </a:r>
            <a:r>
              <a:rPr lang="es-ES" sz="12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Archivo PDF físico		</a:t>
            </a:r>
          </a:p>
          <a:p>
            <a:pPr>
              <a:lnSpc>
                <a:spcPct val="150000"/>
              </a:lnSpc>
            </a:pPr>
            <a:r>
              <a:rPr lang="es-E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Solicitud de 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Crédito		DocSolicitud_01.PDF</a:t>
            </a:r>
          </a:p>
          <a:p>
            <a:pPr>
              <a:lnSpc>
                <a:spcPct val="150000"/>
              </a:lnSpc>
            </a:pPr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Ejemplo </a:t>
            </a:r>
            <a:r>
              <a:rPr lang="es-E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 No necesito </a:t>
            </a:r>
            <a:r>
              <a:rPr lang="es-ES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controlar las firmas</a:t>
            </a:r>
          </a:p>
          <a:p>
            <a:pPr>
              <a:lnSpc>
                <a:spcPct val="150000"/>
              </a:lnSpc>
            </a:pP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Este caso es más sencillo, en cualquier momento se pueden subir archivos al </a:t>
            </a:r>
            <a:r>
              <a:rPr lang="es-E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workflow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Los archivos</a:t>
            </a:r>
          </a:p>
          <a:p>
            <a:pPr>
              <a:lnSpc>
                <a:spcPct val="150000"/>
              </a:lnSpc>
            </a:pP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pueden o no ser firmados, pero en ese caso, al no estar asociados a un Tipo </a:t>
            </a:r>
            <a:r>
              <a:rPr lang="es-E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de Documento, 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sistema</a:t>
            </a:r>
          </a:p>
          <a:p>
            <a:pPr>
              <a:lnSpc>
                <a:spcPct val="150000"/>
              </a:lnSpc>
            </a:pP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 controlará las firmas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s-E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4" name="9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45" y="91086"/>
            <a:ext cx="1450635" cy="74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310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655633"/>
          </a:xfrm>
        </p:spPr>
        <p:txBody>
          <a:bodyPr>
            <a:normAutofit fontScale="90000"/>
          </a:bodyPr>
          <a:lstStyle/>
          <a:p>
            <a:r>
              <a:rPr lang="es-AR" sz="27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InDiSe</a:t>
            </a:r>
            <a:r>
              <a:rPr lang="es-AR" sz="27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WKF</a:t>
            </a:r>
            <a:r>
              <a:rPr lang="es-A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s-A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A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Concepto </a:t>
            </a:r>
            <a:r>
              <a:rPr lang="es-AR" sz="2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Template</a:t>
            </a:r>
            <a:r>
              <a:rPr lang="es-A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s-AR" sz="2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Workflow</a:t>
            </a:r>
            <a:endParaRPr lang="es-AR" sz="2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2" name="81 Elipse"/>
          <p:cNvSpPr/>
          <p:nvPr/>
        </p:nvSpPr>
        <p:spPr>
          <a:xfrm>
            <a:off x="1378447" y="2342906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rgbClr val="FF0000"/>
              </a:solidFill>
            </a:endParaRPr>
          </a:p>
        </p:txBody>
      </p:sp>
      <p:sp>
        <p:nvSpPr>
          <p:cNvPr id="83" name="82 Elipse"/>
          <p:cNvSpPr/>
          <p:nvPr/>
        </p:nvSpPr>
        <p:spPr>
          <a:xfrm>
            <a:off x="2164265" y="2342906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rgbClr val="FF0000"/>
              </a:solidFill>
            </a:endParaRPr>
          </a:p>
        </p:txBody>
      </p:sp>
      <p:sp>
        <p:nvSpPr>
          <p:cNvPr id="84" name="83 Elipse"/>
          <p:cNvSpPr/>
          <p:nvPr/>
        </p:nvSpPr>
        <p:spPr>
          <a:xfrm>
            <a:off x="2950083" y="2342906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rgbClr val="FF0000"/>
              </a:solidFill>
            </a:endParaRPr>
          </a:p>
        </p:txBody>
      </p:sp>
      <p:sp>
        <p:nvSpPr>
          <p:cNvPr id="85" name="84 Elipse"/>
          <p:cNvSpPr/>
          <p:nvPr/>
        </p:nvSpPr>
        <p:spPr>
          <a:xfrm>
            <a:off x="3735901" y="2342906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rgbClr val="FF0000"/>
              </a:solidFill>
            </a:endParaRPr>
          </a:p>
        </p:txBody>
      </p:sp>
      <p:sp>
        <p:nvSpPr>
          <p:cNvPr id="88" name="87 Rectángulo"/>
          <p:cNvSpPr/>
          <p:nvPr/>
        </p:nvSpPr>
        <p:spPr>
          <a:xfrm>
            <a:off x="1261221" y="1262942"/>
            <a:ext cx="13805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6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Templates</a:t>
            </a:r>
            <a:endParaRPr lang="es-AR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91" name="90 Conector recto de flecha"/>
          <p:cNvCxnSpPr/>
          <p:nvPr/>
        </p:nvCxnSpPr>
        <p:spPr>
          <a:xfrm>
            <a:off x="1664199" y="248578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91 Conector recto de flecha"/>
          <p:cNvCxnSpPr/>
          <p:nvPr/>
        </p:nvCxnSpPr>
        <p:spPr>
          <a:xfrm>
            <a:off x="2450017" y="248578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92 Conector recto de flecha"/>
          <p:cNvCxnSpPr/>
          <p:nvPr/>
        </p:nvCxnSpPr>
        <p:spPr>
          <a:xfrm>
            <a:off x="3235835" y="248578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102 CuadroTexto"/>
          <p:cNvSpPr txBox="1"/>
          <p:nvPr/>
        </p:nvSpPr>
        <p:spPr>
          <a:xfrm>
            <a:off x="3593025" y="2096685"/>
            <a:ext cx="2840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4" name="103 CuadroTexto"/>
          <p:cNvSpPr txBox="1"/>
          <p:nvPr/>
        </p:nvSpPr>
        <p:spPr>
          <a:xfrm>
            <a:off x="2807207" y="2096685"/>
            <a:ext cx="2744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5" name="104 CuadroTexto"/>
          <p:cNvSpPr txBox="1"/>
          <p:nvPr/>
        </p:nvSpPr>
        <p:spPr>
          <a:xfrm>
            <a:off x="2021389" y="2096685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6" name="105 CuadroTexto"/>
          <p:cNvSpPr txBox="1"/>
          <p:nvPr/>
        </p:nvSpPr>
        <p:spPr>
          <a:xfrm>
            <a:off x="1235571" y="2096685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1" name="60 Elipse"/>
          <p:cNvSpPr/>
          <p:nvPr/>
        </p:nvSpPr>
        <p:spPr>
          <a:xfrm>
            <a:off x="1378447" y="4503146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2" name="61 Elipse"/>
          <p:cNvSpPr/>
          <p:nvPr/>
        </p:nvSpPr>
        <p:spPr>
          <a:xfrm>
            <a:off x="2164265" y="4503146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3" name="62 Elipse"/>
          <p:cNvSpPr/>
          <p:nvPr/>
        </p:nvSpPr>
        <p:spPr>
          <a:xfrm>
            <a:off x="2950083" y="4503146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72" name="71 Conector recto de flecha"/>
          <p:cNvCxnSpPr/>
          <p:nvPr/>
        </p:nvCxnSpPr>
        <p:spPr>
          <a:xfrm>
            <a:off x="1664199" y="464602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 de flecha"/>
          <p:cNvCxnSpPr/>
          <p:nvPr/>
        </p:nvCxnSpPr>
        <p:spPr>
          <a:xfrm>
            <a:off x="2450017" y="464602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75 CuadroTexto"/>
          <p:cNvSpPr txBox="1"/>
          <p:nvPr/>
        </p:nvSpPr>
        <p:spPr>
          <a:xfrm>
            <a:off x="2807207" y="4256925"/>
            <a:ext cx="2584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>
                <a:latin typeface="Verdana" pitchFamily="34" charset="0"/>
                <a:ea typeface="Verdana" pitchFamily="34" charset="0"/>
                <a:cs typeface="Verdana" pitchFamily="34" charset="0"/>
              </a:rPr>
              <a:t>F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7" name="76 CuadroTexto"/>
          <p:cNvSpPr txBox="1"/>
          <p:nvPr/>
        </p:nvSpPr>
        <p:spPr>
          <a:xfrm>
            <a:off x="2021389" y="4256925"/>
            <a:ext cx="2664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8" name="77 CuadroTexto"/>
          <p:cNvSpPr txBox="1"/>
          <p:nvPr/>
        </p:nvSpPr>
        <p:spPr>
          <a:xfrm>
            <a:off x="1235571" y="4256925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1" name="80 Elipse"/>
          <p:cNvSpPr/>
          <p:nvPr/>
        </p:nvSpPr>
        <p:spPr>
          <a:xfrm>
            <a:off x="1378447" y="5223226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0" name="89 Elipse"/>
          <p:cNvSpPr/>
          <p:nvPr/>
        </p:nvSpPr>
        <p:spPr>
          <a:xfrm>
            <a:off x="2164265" y="5223226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7" name="96 Elipse"/>
          <p:cNvSpPr/>
          <p:nvPr/>
        </p:nvSpPr>
        <p:spPr>
          <a:xfrm>
            <a:off x="2950083" y="5223226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11" name="110 Conector recto de flecha"/>
          <p:cNvCxnSpPr/>
          <p:nvPr/>
        </p:nvCxnSpPr>
        <p:spPr>
          <a:xfrm>
            <a:off x="1664199" y="536610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111 Conector recto de flecha"/>
          <p:cNvCxnSpPr/>
          <p:nvPr/>
        </p:nvCxnSpPr>
        <p:spPr>
          <a:xfrm>
            <a:off x="2450017" y="536610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114 CuadroTexto"/>
          <p:cNvSpPr txBox="1"/>
          <p:nvPr/>
        </p:nvSpPr>
        <p:spPr>
          <a:xfrm>
            <a:off x="2807207" y="4977005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6" name="115 CuadroTexto"/>
          <p:cNvSpPr txBox="1"/>
          <p:nvPr/>
        </p:nvSpPr>
        <p:spPr>
          <a:xfrm>
            <a:off x="2021389" y="4977005"/>
            <a:ext cx="2632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7" name="116 CuadroTexto"/>
          <p:cNvSpPr txBox="1"/>
          <p:nvPr/>
        </p:nvSpPr>
        <p:spPr>
          <a:xfrm>
            <a:off x="1235571" y="4977005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8" name="117 Elipse"/>
          <p:cNvSpPr/>
          <p:nvPr/>
        </p:nvSpPr>
        <p:spPr>
          <a:xfrm>
            <a:off x="1378447" y="5943306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9" name="118 Elipse"/>
          <p:cNvSpPr/>
          <p:nvPr/>
        </p:nvSpPr>
        <p:spPr>
          <a:xfrm>
            <a:off x="2164265" y="5943306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0" name="119 Elipse"/>
          <p:cNvSpPr/>
          <p:nvPr/>
        </p:nvSpPr>
        <p:spPr>
          <a:xfrm>
            <a:off x="2950083" y="5943306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1" name="120 Elipse"/>
          <p:cNvSpPr/>
          <p:nvPr/>
        </p:nvSpPr>
        <p:spPr>
          <a:xfrm>
            <a:off x="3735901" y="5943306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22" name="121 Conector recto de flecha"/>
          <p:cNvCxnSpPr/>
          <p:nvPr/>
        </p:nvCxnSpPr>
        <p:spPr>
          <a:xfrm>
            <a:off x="1664199" y="608618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122 Conector recto de flecha"/>
          <p:cNvCxnSpPr/>
          <p:nvPr/>
        </p:nvCxnSpPr>
        <p:spPr>
          <a:xfrm>
            <a:off x="2450017" y="608618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 de flecha"/>
          <p:cNvCxnSpPr/>
          <p:nvPr/>
        </p:nvCxnSpPr>
        <p:spPr>
          <a:xfrm>
            <a:off x="3235835" y="608618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124 CuadroTexto"/>
          <p:cNvSpPr txBox="1"/>
          <p:nvPr/>
        </p:nvSpPr>
        <p:spPr>
          <a:xfrm>
            <a:off x="3593025" y="5697085"/>
            <a:ext cx="29206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6" name="125 CuadroTexto"/>
          <p:cNvSpPr txBox="1"/>
          <p:nvPr/>
        </p:nvSpPr>
        <p:spPr>
          <a:xfrm>
            <a:off x="2807207" y="5697085"/>
            <a:ext cx="2423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7" name="126 CuadroTexto"/>
          <p:cNvSpPr txBox="1"/>
          <p:nvPr/>
        </p:nvSpPr>
        <p:spPr>
          <a:xfrm>
            <a:off x="2021389" y="5697085"/>
            <a:ext cx="2808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8" name="127 CuadroTexto"/>
          <p:cNvSpPr txBox="1"/>
          <p:nvPr/>
        </p:nvSpPr>
        <p:spPr>
          <a:xfrm>
            <a:off x="1235571" y="5697085"/>
            <a:ext cx="2840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>
                <a:latin typeface="Verdana" pitchFamily="34" charset="0"/>
                <a:ea typeface="Verdana" pitchFamily="34" charset="0"/>
                <a:cs typeface="Verdana" pitchFamily="34" charset="0"/>
              </a:rPr>
              <a:t>G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9" name="128 Rectángulo"/>
          <p:cNvSpPr/>
          <p:nvPr/>
        </p:nvSpPr>
        <p:spPr>
          <a:xfrm>
            <a:off x="5802832" y="1260506"/>
            <a:ext cx="141737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6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Workflows</a:t>
            </a:r>
            <a:endParaRPr lang="es-AR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0" name="129 Elipse"/>
          <p:cNvSpPr/>
          <p:nvPr/>
        </p:nvSpPr>
        <p:spPr>
          <a:xfrm>
            <a:off x="5943861" y="2326981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1" name="130 Elipse"/>
          <p:cNvSpPr/>
          <p:nvPr/>
        </p:nvSpPr>
        <p:spPr>
          <a:xfrm>
            <a:off x="6729679" y="2326981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2" name="131 Elipse"/>
          <p:cNvSpPr/>
          <p:nvPr/>
        </p:nvSpPr>
        <p:spPr>
          <a:xfrm>
            <a:off x="7515497" y="2326981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3" name="132 Elipse"/>
          <p:cNvSpPr/>
          <p:nvPr/>
        </p:nvSpPr>
        <p:spPr>
          <a:xfrm>
            <a:off x="8301315" y="2326981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34" name="133 Conector recto de flecha"/>
          <p:cNvCxnSpPr/>
          <p:nvPr/>
        </p:nvCxnSpPr>
        <p:spPr>
          <a:xfrm>
            <a:off x="6229613" y="2469857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recto de flecha"/>
          <p:cNvCxnSpPr/>
          <p:nvPr/>
        </p:nvCxnSpPr>
        <p:spPr>
          <a:xfrm>
            <a:off x="7015431" y="2469857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135 Conector recto de flecha"/>
          <p:cNvCxnSpPr/>
          <p:nvPr/>
        </p:nvCxnSpPr>
        <p:spPr>
          <a:xfrm>
            <a:off x="7801249" y="2469857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136 CuadroTexto"/>
          <p:cNvSpPr txBox="1"/>
          <p:nvPr/>
        </p:nvSpPr>
        <p:spPr>
          <a:xfrm>
            <a:off x="8158439" y="2080760"/>
            <a:ext cx="2840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8" name="137 CuadroTexto"/>
          <p:cNvSpPr txBox="1"/>
          <p:nvPr/>
        </p:nvSpPr>
        <p:spPr>
          <a:xfrm>
            <a:off x="7372621" y="2080760"/>
            <a:ext cx="2744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9" name="138 CuadroTexto"/>
          <p:cNvSpPr txBox="1"/>
          <p:nvPr/>
        </p:nvSpPr>
        <p:spPr>
          <a:xfrm>
            <a:off x="6586803" y="2080760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0" name="139 CuadroTexto"/>
          <p:cNvSpPr txBox="1"/>
          <p:nvPr/>
        </p:nvSpPr>
        <p:spPr>
          <a:xfrm>
            <a:off x="5800985" y="2080760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1" name="140 Elipse"/>
          <p:cNvSpPr/>
          <p:nvPr/>
        </p:nvSpPr>
        <p:spPr>
          <a:xfrm>
            <a:off x="5951717" y="2846962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2" name="141 Elipse"/>
          <p:cNvSpPr/>
          <p:nvPr/>
        </p:nvSpPr>
        <p:spPr>
          <a:xfrm>
            <a:off x="6737535" y="2846962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3" name="142 Elipse"/>
          <p:cNvSpPr/>
          <p:nvPr/>
        </p:nvSpPr>
        <p:spPr>
          <a:xfrm>
            <a:off x="7523353" y="2846962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4" name="143 Elipse"/>
          <p:cNvSpPr/>
          <p:nvPr/>
        </p:nvSpPr>
        <p:spPr>
          <a:xfrm>
            <a:off x="8309171" y="2846962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45" name="144 Conector recto de flecha"/>
          <p:cNvCxnSpPr/>
          <p:nvPr/>
        </p:nvCxnSpPr>
        <p:spPr>
          <a:xfrm>
            <a:off x="6237469" y="2989838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145 Conector recto de flecha"/>
          <p:cNvCxnSpPr/>
          <p:nvPr/>
        </p:nvCxnSpPr>
        <p:spPr>
          <a:xfrm>
            <a:off x="7023287" y="2989838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146 Conector recto de flecha"/>
          <p:cNvCxnSpPr/>
          <p:nvPr/>
        </p:nvCxnSpPr>
        <p:spPr>
          <a:xfrm>
            <a:off x="7809105" y="2989838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147 CuadroTexto"/>
          <p:cNvSpPr txBox="1"/>
          <p:nvPr/>
        </p:nvSpPr>
        <p:spPr>
          <a:xfrm>
            <a:off x="8166295" y="2600741"/>
            <a:ext cx="2840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9" name="148 CuadroTexto"/>
          <p:cNvSpPr txBox="1"/>
          <p:nvPr/>
        </p:nvSpPr>
        <p:spPr>
          <a:xfrm>
            <a:off x="7380477" y="2600741"/>
            <a:ext cx="2744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0" name="149 CuadroTexto"/>
          <p:cNvSpPr txBox="1"/>
          <p:nvPr/>
        </p:nvSpPr>
        <p:spPr>
          <a:xfrm>
            <a:off x="6594659" y="2600741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1" name="150 CuadroTexto"/>
          <p:cNvSpPr txBox="1"/>
          <p:nvPr/>
        </p:nvSpPr>
        <p:spPr>
          <a:xfrm>
            <a:off x="5808841" y="2600741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2" name="151 Elipse"/>
          <p:cNvSpPr/>
          <p:nvPr/>
        </p:nvSpPr>
        <p:spPr>
          <a:xfrm>
            <a:off x="5953386" y="3382718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3" name="152 Elipse"/>
          <p:cNvSpPr/>
          <p:nvPr/>
        </p:nvSpPr>
        <p:spPr>
          <a:xfrm>
            <a:off x="6739204" y="3382718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4" name="153 Elipse"/>
          <p:cNvSpPr/>
          <p:nvPr/>
        </p:nvSpPr>
        <p:spPr>
          <a:xfrm>
            <a:off x="7525022" y="3382718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5" name="154 Elipse"/>
          <p:cNvSpPr/>
          <p:nvPr/>
        </p:nvSpPr>
        <p:spPr>
          <a:xfrm>
            <a:off x="8310840" y="3382718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56" name="155 Conector recto de flecha"/>
          <p:cNvCxnSpPr/>
          <p:nvPr/>
        </p:nvCxnSpPr>
        <p:spPr>
          <a:xfrm>
            <a:off x="6239138" y="352559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156 Conector recto de flecha"/>
          <p:cNvCxnSpPr/>
          <p:nvPr/>
        </p:nvCxnSpPr>
        <p:spPr>
          <a:xfrm>
            <a:off x="7024956" y="352559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157 Conector recto de flecha"/>
          <p:cNvCxnSpPr/>
          <p:nvPr/>
        </p:nvCxnSpPr>
        <p:spPr>
          <a:xfrm>
            <a:off x="7810774" y="352559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158 CuadroTexto"/>
          <p:cNvSpPr txBox="1"/>
          <p:nvPr/>
        </p:nvSpPr>
        <p:spPr>
          <a:xfrm>
            <a:off x="8167964" y="3136497"/>
            <a:ext cx="2840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0" name="159 CuadroTexto"/>
          <p:cNvSpPr txBox="1"/>
          <p:nvPr/>
        </p:nvSpPr>
        <p:spPr>
          <a:xfrm>
            <a:off x="7382146" y="3136497"/>
            <a:ext cx="2744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1" name="160 CuadroTexto"/>
          <p:cNvSpPr txBox="1"/>
          <p:nvPr/>
        </p:nvSpPr>
        <p:spPr>
          <a:xfrm>
            <a:off x="6596328" y="3136497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2" name="161 CuadroTexto"/>
          <p:cNvSpPr txBox="1"/>
          <p:nvPr/>
        </p:nvSpPr>
        <p:spPr>
          <a:xfrm>
            <a:off x="5810510" y="3136497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3" name="162 Elipse"/>
          <p:cNvSpPr/>
          <p:nvPr/>
        </p:nvSpPr>
        <p:spPr>
          <a:xfrm>
            <a:off x="5961242" y="3902699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4" name="163 Elipse"/>
          <p:cNvSpPr/>
          <p:nvPr/>
        </p:nvSpPr>
        <p:spPr>
          <a:xfrm>
            <a:off x="6747060" y="3902699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5" name="164 Elipse"/>
          <p:cNvSpPr/>
          <p:nvPr/>
        </p:nvSpPr>
        <p:spPr>
          <a:xfrm>
            <a:off x="7532878" y="3902699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6" name="165 Elipse"/>
          <p:cNvSpPr/>
          <p:nvPr/>
        </p:nvSpPr>
        <p:spPr>
          <a:xfrm>
            <a:off x="8318696" y="3902699"/>
            <a:ext cx="285752" cy="285752"/>
          </a:xfrm>
          <a:prstGeom prst="ellipse">
            <a:avLst/>
          </a:pr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67" name="166 Conector recto de flecha"/>
          <p:cNvCxnSpPr/>
          <p:nvPr/>
        </p:nvCxnSpPr>
        <p:spPr>
          <a:xfrm>
            <a:off x="6246994" y="404557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167 Conector recto de flecha"/>
          <p:cNvCxnSpPr/>
          <p:nvPr/>
        </p:nvCxnSpPr>
        <p:spPr>
          <a:xfrm>
            <a:off x="7032812" y="404557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168 Conector recto de flecha"/>
          <p:cNvCxnSpPr/>
          <p:nvPr/>
        </p:nvCxnSpPr>
        <p:spPr>
          <a:xfrm>
            <a:off x="7818630" y="404557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169 CuadroTexto"/>
          <p:cNvSpPr txBox="1"/>
          <p:nvPr/>
        </p:nvSpPr>
        <p:spPr>
          <a:xfrm>
            <a:off x="8175820" y="3656478"/>
            <a:ext cx="2840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1" name="170 CuadroTexto"/>
          <p:cNvSpPr txBox="1"/>
          <p:nvPr/>
        </p:nvSpPr>
        <p:spPr>
          <a:xfrm>
            <a:off x="7390002" y="3656478"/>
            <a:ext cx="2744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2" name="171 CuadroTexto"/>
          <p:cNvSpPr txBox="1"/>
          <p:nvPr/>
        </p:nvSpPr>
        <p:spPr>
          <a:xfrm>
            <a:off x="6604184" y="3656478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3" name="172 CuadroTexto"/>
          <p:cNvSpPr txBox="1"/>
          <p:nvPr/>
        </p:nvSpPr>
        <p:spPr>
          <a:xfrm>
            <a:off x="5818366" y="3656478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4" name="173 Rectángulo"/>
          <p:cNvSpPr/>
          <p:nvPr/>
        </p:nvSpPr>
        <p:spPr>
          <a:xfrm>
            <a:off x="180652" y="1738908"/>
            <a:ext cx="198361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Código	Diseño</a:t>
            </a: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T01</a:t>
            </a: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T02</a:t>
            </a: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T03</a:t>
            </a: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T04</a:t>
            </a:r>
            <a:endParaRPr lang="es-AR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5" name="174 Rectángulo"/>
          <p:cNvSpPr/>
          <p:nvPr/>
        </p:nvSpPr>
        <p:spPr>
          <a:xfrm>
            <a:off x="4890484" y="1782104"/>
            <a:ext cx="3432350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Código	Diseño heredado del </a:t>
            </a:r>
            <a:r>
              <a:rPr lang="es-AR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template</a:t>
            </a:r>
            <a:endParaRPr lang="es-AR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W01 (T01)</a:t>
            </a: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W02 (T01)</a:t>
            </a:r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W03 (T01)</a:t>
            </a:r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W04 (T01)</a:t>
            </a:r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6" name="175 Rectángulo"/>
          <p:cNvSpPr/>
          <p:nvPr/>
        </p:nvSpPr>
        <p:spPr>
          <a:xfrm>
            <a:off x="1138815" y="2096027"/>
            <a:ext cx="3145153" cy="65818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4" name="3 Conector recto"/>
          <p:cNvCxnSpPr>
            <a:stCxn id="176" idx="2"/>
          </p:cNvCxnSpPr>
          <p:nvPr/>
        </p:nvCxnSpPr>
        <p:spPr>
          <a:xfrm flipH="1">
            <a:off x="2701867" y="2754207"/>
            <a:ext cx="9525" cy="56128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Abrir llave"/>
          <p:cNvSpPr/>
          <p:nvPr/>
        </p:nvSpPr>
        <p:spPr>
          <a:xfrm>
            <a:off x="4644008" y="2340626"/>
            <a:ext cx="360040" cy="1929944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8" name="177 Rectángulo"/>
          <p:cNvSpPr/>
          <p:nvPr/>
        </p:nvSpPr>
        <p:spPr>
          <a:xfrm>
            <a:off x="2699792" y="3348738"/>
            <a:ext cx="21066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s-ES" sz="1200" b="1" dirty="0" err="1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workflow</a:t>
            </a:r>
            <a:r>
              <a:rPr lang="es-ES" sz="12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es una</a:t>
            </a:r>
          </a:p>
          <a:p>
            <a:r>
              <a:rPr lang="es-ES" sz="12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s-ES" sz="12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nstancia del </a:t>
            </a:r>
            <a:r>
              <a:rPr lang="es-ES" sz="1200" b="1" dirty="0" err="1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template</a:t>
            </a:r>
            <a:endParaRPr lang="es-AR" sz="12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4" name="9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45" y="91086"/>
            <a:ext cx="1450635" cy="745626"/>
          </a:xfrm>
          <a:prstGeom prst="rect">
            <a:avLst/>
          </a:prstGeom>
        </p:spPr>
      </p:pic>
      <p:cxnSp>
        <p:nvCxnSpPr>
          <p:cNvPr id="6" name="5 Conector recto de flecha"/>
          <p:cNvCxnSpPr/>
          <p:nvPr/>
        </p:nvCxnSpPr>
        <p:spPr>
          <a:xfrm>
            <a:off x="2701867" y="3306152"/>
            <a:ext cx="1726117" cy="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5834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175 Rectángulo"/>
          <p:cNvSpPr/>
          <p:nvPr/>
        </p:nvSpPr>
        <p:spPr>
          <a:xfrm>
            <a:off x="395536" y="1700808"/>
            <a:ext cx="3643162" cy="6581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655633"/>
          </a:xfrm>
        </p:spPr>
        <p:txBody>
          <a:bodyPr>
            <a:normAutofit fontScale="90000"/>
          </a:bodyPr>
          <a:lstStyle/>
          <a:p>
            <a:r>
              <a:rPr lang="es-AR" sz="27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InDiSe</a:t>
            </a:r>
            <a:r>
              <a:rPr lang="es-AR" sz="27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WKF </a:t>
            </a:r>
            <a:r>
              <a:rPr lang="es-A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s-A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A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Formas de Instanciar</a:t>
            </a:r>
            <a:endParaRPr lang="es-AR" sz="2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2" name="81 Elipse"/>
          <p:cNvSpPr/>
          <p:nvPr/>
        </p:nvSpPr>
        <p:spPr>
          <a:xfrm>
            <a:off x="1133177" y="1947687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3" name="82 Elipse"/>
          <p:cNvSpPr/>
          <p:nvPr/>
        </p:nvSpPr>
        <p:spPr>
          <a:xfrm>
            <a:off x="1918995" y="1947687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4" name="83 Elipse"/>
          <p:cNvSpPr/>
          <p:nvPr/>
        </p:nvSpPr>
        <p:spPr>
          <a:xfrm>
            <a:off x="2704813" y="1947687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5" name="84 Elipse"/>
          <p:cNvSpPr/>
          <p:nvPr/>
        </p:nvSpPr>
        <p:spPr>
          <a:xfrm>
            <a:off x="3490631" y="1947687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91" name="90 Conector recto de flecha"/>
          <p:cNvCxnSpPr/>
          <p:nvPr/>
        </p:nvCxnSpPr>
        <p:spPr>
          <a:xfrm>
            <a:off x="1418929" y="209056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91 Conector recto de flecha"/>
          <p:cNvCxnSpPr/>
          <p:nvPr/>
        </p:nvCxnSpPr>
        <p:spPr>
          <a:xfrm>
            <a:off x="2204747" y="209056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92 Conector recto de flecha"/>
          <p:cNvCxnSpPr/>
          <p:nvPr/>
        </p:nvCxnSpPr>
        <p:spPr>
          <a:xfrm>
            <a:off x="2990565" y="209056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102 CuadroTexto"/>
          <p:cNvSpPr txBox="1"/>
          <p:nvPr/>
        </p:nvSpPr>
        <p:spPr>
          <a:xfrm>
            <a:off x="3347755" y="1701466"/>
            <a:ext cx="2840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4" name="103 CuadroTexto"/>
          <p:cNvSpPr txBox="1"/>
          <p:nvPr/>
        </p:nvSpPr>
        <p:spPr>
          <a:xfrm>
            <a:off x="2561937" y="1701466"/>
            <a:ext cx="2744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5" name="104 CuadroTexto"/>
          <p:cNvSpPr txBox="1"/>
          <p:nvPr/>
        </p:nvSpPr>
        <p:spPr>
          <a:xfrm>
            <a:off x="1776119" y="1701466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6" name="105 CuadroTexto"/>
          <p:cNvSpPr txBox="1"/>
          <p:nvPr/>
        </p:nvSpPr>
        <p:spPr>
          <a:xfrm>
            <a:off x="990301" y="1701466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0" name="129 Elipse"/>
          <p:cNvSpPr/>
          <p:nvPr/>
        </p:nvSpPr>
        <p:spPr>
          <a:xfrm>
            <a:off x="5686285" y="2873025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1" name="130 Elipse"/>
          <p:cNvSpPr/>
          <p:nvPr/>
        </p:nvSpPr>
        <p:spPr>
          <a:xfrm>
            <a:off x="6472103" y="2873025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2" name="131 Elipse"/>
          <p:cNvSpPr/>
          <p:nvPr/>
        </p:nvSpPr>
        <p:spPr>
          <a:xfrm>
            <a:off x="7257921" y="2873025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3" name="132 Elipse"/>
          <p:cNvSpPr/>
          <p:nvPr/>
        </p:nvSpPr>
        <p:spPr>
          <a:xfrm>
            <a:off x="8043739" y="2873025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34" name="133 Conector recto de flecha"/>
          <p:cNvCxnSpPr/>
          <p:nvPr/>
        </p:nvCxnSpPr>
        <p:spPr>
          <a:xfrm>
            <a:off x="5972037" y="301590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recto de flecha"/>
          <p:cNvCxnSpPr/>
          <p:nvPr/>
        </p:nvCxnSpPr>
        <p:spPr>
          <a:xfrm>
            <a:off x="6757855" y="301590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135 Conector recto de flecha"/>
          <p:cNvCxnSpPr/>
          <p:nvPr/>
        </p:nvCxnSpPr>
        <p:spPr>
          <a:xfrm>
            <a:off x="7543673" y="301590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136 CuadroTexto"/>
          <p:cNvSpPr txBox="1"/>
          <p:nvPr/>
        </p:nvSpPr>
        <p:spPr>
          <a:xfrm>
            <a:off x="7900863" y="2626804"/>
            <a:ext cx="2840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8" name="137 CuadroTexto"/>
          <p:cNvSpPr txBox="1"/>
          <p:nvPr/>
        </p:nvSpPr>
        <p:spPr>
          <a:xfrm>
            <a:off x="7115045" y="2626804"/>
            <a:ext cx="2744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9" name="138 CuadroTexto"/>
          <p:cNvSpPr txBox="1"/>
          <p:nvPr/>
        </p:nvSpPr>
        <p:spPr>
          <a:xfrm>
            <a:off x="6329227" y="2626804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0" name="139 CuadroTexto"/>
          <p:cNvSpPr txBox="1"/>
          <p:nvPr/>
        </p:nvSpPr>
        <p:spPr>
          <a:xfrm>
            <a:off x="5543409" y="2626804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5" name="174 Rectángulo"/>
          <p:cNvSpPr/>
          <p:nvPr/>
        </p:nvSpPr>
        <p:spPr>
          <a:xfrm>
            <a:off x="4602456" y="2700553"/>
            <a:ext cx="11176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ES" sz="1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E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W01 (T01)</a:t>
            </a:r>
          </a:p>
          <a:p>
            <a:endParaRPr lang="es-ES" sz="1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9" name="98 Rectángulo"/>
          <p:cNvSpPr/>
          <p:nvPr/>
        </p:nvSpPr>
        <p:spPr>
          <a:xfrm>
            <a:off x="323528" y="1196752"/>
            <a:ext cx="47756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 Instancia Manual por Opciones de Usuario</a:t>
            </a:r>
            <a:endParaRPr lang="es-AR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0" name="99 Rectángulo"/>
          <p:cNvSpPr/>
          <p:nvPr/>
        </p:nvSpPr>
        <p:spPr>
          <a:xfrm>
            <a:off x="323528" y="3781619"/>
            <a:ext cx="50165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s-E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Instancia Automática por Reglas de Negocio</a:t>
            </a:r>
            <a:endParaRPr lang="es-AR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1" name="100 Hexágono"/>
          <p:cNvSpPr/>
          <p:nvPr/>
        </p:nvSpPr>
        <p:spPr>
          <a:xfrm>
            <a:off x="4522371" y="4373642"/>
            <a:ext cx="1224136" cy="538619"/>
          </a:xfrm>
          <a:prstGeom prst="hexagon">
            <a:avLst/>
          </a:prstGeom>
          <a:solidFill>
            <a:schemeClr val="tx2">
              <a:lumMod val="60000"/>
              <a:lumOff val="4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7" name="106 CuadroTexto"/>
          <p:cNvSpPr txBox="1"/>
          <p:nvPr/>
        </p:nvSpPr>
        <p:spPr>
          <a:xfrm>
            <a:off x="4595669" y="4424136"/>
            <a:ext cx="1077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Reglas de </a:t>
            </a:r>
          </a:p>
          <a:p>
            <a:pPr algn="ctr"/>
            <a:r>
              <a:rPr lang="es-ES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Negocio</a:t>
            </a:r>
            <a:endParaRPr lang="es-AR" sz="12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4468292" y="5188215"/>
            <a:ext cx="1275855" cy="3721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9" name="108 CuadroTexto"/>
          <p:cNvSpPr txBox="1"/>
          <p:nvPr/>
        </p:nvSpPr>
        <p:spPr>
          <a:xfrm>
            <a:off x="4468292" y="5226315"/>
            <a:ext cx="12538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200" b="1" dirty="0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Web </a:t>
            </a:r>
            <a:r>
              <a:rPr lang="es-ES" sz="1200" b="1" dirty="0" err="1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Service</a:t>
            </a:r>
            <a:endParaRPr lang="es-AR" sz="1200" b="1" dirty="0">
              <a:solidFill>
                <a:schemeClr val="bg2">
                  <a:lumMod val="2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1" name="70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45" y="91086"/>
            <a:ext cx="1450635" cy="745626"/>
          </a:xfrm>
          <a:prstGeom prst="rect">
            <a:avLst/>
          </a:prstGeom>
        </p:spPr>
      </p:pic>
      <p:sp>
        <p:nvSpPr>
          <p:cNvPr id="72" name="71 Hexágono"/>
          <p:cNvSpPr/>
          <p:nvPr/>
        </p:nvSpPr>
        <p:spPr>
          <a:xfrm>
            <a:off x="4536951" y="1817738"/>
            <a:ext cx="1224136" cy="538619"/>
          </a:xfrm>
          <a:prstGeom prst="hexagon">
            <a:avLst/>
          </a:prstGeom>
          <a:solidFill>
            <a:schemeClr val="tx2">
              <a:lumMod val="60000"/>
              <a:lumOff val="4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3" name="72 CuadroTexto"/>
          <p:cNvSpPr txBox="1"/>
          <p:nvPr/>
        </p:nvSpPr>
        <p:spPr>
          <a:xfrm>
            <a:off x="4715803" y="1944212"/>
            <a:ext cx="8483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Usuario</a:t>
            </a:r>
            <a:endParaRPr lang="es-AR" sz="12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5" name="74 Rectángulo"/>
          <p:cNvSpPr/>
          <p:nvPr/>
        </p:nvSpPr>
        <p:spPr>
          <a:xfrm>
            <a:off x="438298" y="1741904"/>
            <a:ext cx="5068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ES" sz="1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E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T01</a:t>
            </a:r>
          </a:p>
          <a:p>
            <a:endParaRPr lang="es-ES" sz="1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6" name="75 Rectángulo"/>
          <p:cNvSpPr/>
          <p:nvPr/>
        </p:nvSpPr>
        <p:spPr>
          <a:xfrm>
            <a:off x="392784" y="4264189"/>
            <a:ext cx="3643162" cy="6581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7" name="76 Elipse"/>
          <p:cNvSpPr/>
          <p:nvPr/>
        </p:nvSpPr>
        <p:spPr>
          <a:xfrm>
            <a:off x="1130425" y="4511068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8" name="77 Elipse"/>
          <p:cNvSpPr/>
          <p:nvPr/>
        </p:nvSpPr>
        <p:spPr>
          <a:xfrm>
            <a:off x="1916243" y="4511068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9" name="78 Elipse"/>
          <p:cNvSpPr/>
          <p:nvPr/>
        </p:nvSpPr>
        <p:spPr>
          <a:xfrm>
            <a:off x="2702061" y="4511068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0" name="79 Elipse"/>
          <p:cNvSpPr/>
          <p:nvPr/>
        </p:nvSpPr>
        <p:spPr>
          <a:xfrm>
            <a:off x="3487879" y="4511068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81" name="80 Conector recto de flecha"/>
          <p:cNvCxnSpPr/>
          <p:nvPr/>
        </p:nvCxnSpPr>
        <p:spPr>
          <a:xfrm>
            <a:off x="1416177" y="465394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recto de flecha"/>
          <p:cNvCxnSpPr/>
          <p:nvPr/>
        </p:nvCxnSpPr>
        <p:spPr>
          <a:xfrm>
            <a:off x="2201995" y="465394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86 Conector recto de flecha"/>
          <p:cNvCxnSpPr/>
          <p:nvPr/>
        </p:nvCxnSpPr>
        <p:spPr>
          <a:xfrm>
            <a:off x="2987813" y="465394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87 CuadroTexto"/>
          <p:cNvSpPr txBox="1"/>
          <p:nvPr/>
        </p:nvSpPr>
        <p:spPr>
          <a:xfrm>
            <a:off x="3345003" y="4264847"/>
            <a:ext cx="2840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9" name="88 CuadroTexto"/>
          <p:cNvSpPr txBox="1"/>
          <p:nvPr/>
        </p:nvSpPr>
        <p:spPr>
          <a:xfrm>
            <a:off x="2559185" y="4264847"/>
            <a:ext cx="2744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0" name="89 CuadroTexto"/>
          <p:cNvSpPr txBox="1"/>
          <p:nvPr/>
        </p:nvSpPr>
        <p:spPr>
          <a:xfrm>
            <a:off x="1773367" y="4264847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5" name="94 CuadroTexto"/>
          <p:cNvSpPr txBox="1"/>
          <p:nvPr/>
        </p:nvSpPr>
        <p:spPr>
          <a:xfrm>
            <a:off x="987549" y="4264847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6" name="95 Rectángulo"/>
          <p:cNvSpPr/>
          <p:nvPr/>
        </p:nvSpPr>
        <p:spPr>
          <a:xfrm>
            <a:off x="435546" y="4305285"/>
            <a:ext cx="5068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ES" sz="1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E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T01</a:t>
            </a:r>
          </a:p>
          <a:p>
            <a:endParaRPr lang="es-ES" sz="1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97" name="96 Conector recto de flecha"/>
          <p:cNvCxnSpPr/>
          <p:nvPr/>
        </p:nvCxnSpPr>
        <p:spPr>
          <a:xfrm>
            <a:off x="4027360" y="210020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97 Rectángulo"/>
          <p:cNvSpPr/>
          <p:nvPr/>
        </p:nvSpPr>
        <p:spPr>
          <a:xfrm>
            <a:off x="4544073" y="2652395"/>
            <a:ext cx="3990896" cy="730188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02" name="101 Conector recto de flecha"/>
          <p:cNvCxnSpPr/>
          <p:nvPr/>
        </p:nvCxnSpPr>
        <p:spPr>
          <a:xfrm>
            <a:off x="5148064" y="2391981"/>
            <a:ext cx="668" cy="22588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110 Conector recto de flecha"/>
          <p:cNvCxnSpPr/>
          <p:nvPr/>
        </p:nvCxnSpPr>
        <p:spPr>
          <a:xfrm>
            <a:off x="4039369" y="464169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111 Conector recto de flecha"/>
          <p:cNvCxnSpPr/>
          <p:nvPr/>
        </p:nvCxnSpPr>
        <p:spPr>
          <a:xfrm>
            <a:off x="5113283" y="4941419"/>
            <a:ext cx="668" cy="22588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115 Elipse"/>
          <p:cNvSpPr/>
          <p:nvPr/>
        </p:nvSpPr>
        <p:spPr>
          <a:xfrm>
            <a:off x="5648185" y="6041377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7" name="116 Elipse"/>
          <p:cNvSpPr/>
          <p:nvPr/>
        </p:nvSpPr>
        <p:spPr>
          <a:xfrm>
            <a:off x="6434003" y="6041377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8" name="117 Elipse"/>
          <p:cNvSpPr/>
          <p:nvPr/>
        </p:nvSpPr>
        <p:spPr>
          <a:xfrm>
            <a:off x="7219821" y="6041377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9" name="118 Elipse"/>
          <p:cNvSpPr/>
          <p:nvPr/>
        </p:nvSpPr>
        <p:spPr>
          <a:xfrm>
            <a:off x="8005639" y="6041377"/>
            <a:ext cx="285752" cy="28575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20" name="119 Conector recto de flecha"/>
          <p:cNvCxnSpPr/>
          <p:nvPr/>
        </p:nvCxnSpPr>
        <p:spPr>
          <a:xfrm>
            <a:off x="5933937" y="618425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120 Conector recto de flecha"/>
          <p:cNvCxnSpPr/>
          <p:nvPr/>
        </p:nvCxnSpPr>
        <p:spPr>
          <a:xfrm>
            <a:off x="6719755" y="618425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121 Conector recto de flecha"/>
          <p:cNvCxnSpPr/>
          <p:nvPr/>
        </p:nvCxnSpPr>
        <p:spPr>
          <a:xfrm>
            <a:off x="7505573" y="618425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122 CuadroTexto"/>
          <p:cNvSpPr txBox="1"/>
          <p:nvPr/>
        </p:nvSpPr>
        <p:spPr>
          <a:xfrm>
            <a:off x="7862763" y="5795156"/>
            <a:ext cx="2840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4" name="123 CuadroTexto"/>
          <p:cNvSpPr txBox="1"/>
          <p:nvPr/>
        </p:nvSpPr>
        <p:spPr>
          <a:xfrm>
            <a:off x="7076945" y="5795156"/>
            <a:ext cx="2744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5" name="124 CuadroTexto"/>
          <p:cNvSpPr txBox="1"/>
          <p:nvPr/>
        </p:nvSpPr>
        <p:spPr>
          <a:xfrm>
            <a:off x="6291127" y="5795156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6" name="125 CuadroTexto"/>
          <p:cNvSpPr txBox="1"/>
          <p:nvPr/>
        </p:nvSpPr>
        <p:spPr>
          <a:xfrm>
            <a:off x="5505309" y="5795156"/>
            <a:ext cx="2728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es-A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7" name="126 Rectángulo"/>
          <p:cNvSpPr/>
          <p:nvPr/>
        </p:nvSpPr>
        <p:spPr>
          <a:xfrm>
            <a:off x="4564356" y="5868905"/>
            <a:ext cx="11176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ES" sz="1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s-E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W01 (T01)</a:t>
            </a:r>
          </a:p>
          <a:p>
            <a:endParaRPr lang="es-ES" sz="1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8" name="127 Rectángulo"/>
          <p:cNvSpPr/>
          <p:nvPr/>
        </p:nvSpPr>
        <p:spPr>
          <a:xfrm>
            <a:off x="4533900" y="5795156"/>
            <a:ext cx="3990896" cy="730188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29" name="128 Conector recto de flecha"/>
          <p:cNvCxnSpPr/>
          <p:nvPr/>
        </p:nvCxnSpPr>
        <p:spPr>
          <a:xfrm>
            <a:off x="5109964" y="5560333"/>
            <a:ext cx="668" cy="22588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050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655633"/>
          </a:xfrm>
        </p:spPr>
        <p:txBody>
          <a:bodyPr>
            <a:normAutofit fontScale="90000"/>
          </a:bodyPr>
          <a:lstStyle/>
          <a:p>
            <a:r>
              <a:rPr lang="es-AR" sz="27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InDiSe</a:t>
            </a:r>
            <a:r>
              <a:rPr lang="es-AR" sz="27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WKF</a:t>
            </a:r>
            <a:r>
              <a:rPr lang="es-A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s-A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A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Concepto de </a:t>
            </a:r>
            <a:r>
              <a:rPr lang="es-AR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DUMMY</a:t>
            </a:r>
            <a:endParaRPr lang="es-AR" sz="2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8" name="87 Rectángulo"/>
          <p:cNvSpPr/>
          <p:nvPr/>
        </p:nvSpPr>
        <p:spPr>
          <a:xfrm>
            <a:off x="252108" y="1262942"/>
            <a:ext cx="8769195" cy="5216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Firmante Externo</a:t>
            </a:r>
            <a:endParaRPr lang="es-ES" sz="1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 general un </a:t>
            </a:r>
            <a:r>
              <a:rPr lang="es-E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workflow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controla el flujo de documentos dentro de una empresa y la d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isponi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bilidad de firma</a:t>
            </a:r>
          </a:p>
          <a:p>
            <a:pPr>
              <a:lnSpc>
                <a:spcPct val="150000"/>
              </a:lnSpc>
            </a:pP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 habilitada para todos los usuarios funcionales.</a:t>
            </a:r>
          </a:p>
          <a:p>
            <a:pPr>
              <a:lnSpc>
                <a:spcPct val="150000"/>
              </a:lnSpc>
            </a:pP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Sin embargo existe una posibilidad para el caso de requerir una firma del documento por parte de un usuario </a:t>
            </a:r>
          </a:p>
          <a:p>
            <a:pPr>
              <a:lnSpc>
                <a:spcPct val="150000"/>
              </a:lnSpc>
            </a:pP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externo a la empresa, que denominamos DUMMY.</a:t>
            </a:r>
          </a:p>
          <a:p>
            <a:pPr>
              <a:lnSpc>
                <a:spcPct val="150000"/>
              </a:lnSpc>
            </a:pPr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4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Dummy</a:t>
            </a:r>
            <a:r>
              <a:rPr lang="es-ES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en el </a:t>
            </a:r>
            <a:r>
              <a:rPr lang="es-ES" sz="14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Template</a:t>
            </a:r>
            <a:r>
              <a:rPr lang="es-ES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y Usuario Real en el </a:t>
            </a:r>
            <a:r>
              <a:rPr lang="es-ES" sz="14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Workflow</a:t>
            </a:r>
            <a:endParaRPr lang="es-ES" sz="1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s-E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Dummy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(ficticio) se define como un nodo más en el diseño del </a:t>
            </a:r>
            <a:r>
              <a:rPr lang="es-E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template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debe ser el último nodo dentro</a:t>
            </a:r>
          </a:p>
          <a:p>
            <a:pPr>
              <a:lnSpc>
                <a:spcPct val="150000"/>
              </a:lnSpc>
            </a:pPr>
            <a:r>
              <a:rPr lang="es-E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diseño.</a:t>
            </a:r>
          </a:p>
          <a:p>
            <a:pPr>
              <a:lnSpc>
                <a:spcPct val="150000"/>
              </a:lnSpc>
            </a:pP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Al momento de instanciar el </a:t>
            </a:r>
            <a:r>
              <a:rPr lang="es-E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Template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para crear el </a:t>
            </a:r>
            <a:r>
              <a:rPr lang="es-E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Workflow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el sistema detectará la presencia de un </a:t>
            </a:r>
            <a:r>
              <a:rPr lang="es-E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Dummy</a:t>
            </a:r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solicitará que se asigne una persona real que tome ese lugar. Para lograr esto, el sistema ofrecerá un combo</a:t>
            </a:r>
          </a:p>
          <a:p>
            <a:pPr>
              <a:lnSpc>
                <a:spcPct val="150000"/>
              </a:lnSpc>
            </a:pPr>
            <a:r>
              <a:rPr lang="es-E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on todos los usuarios registrados con perfil de firmante externo.</a:t>
            </a:r>
            <a:endParaRPr lang="es-E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s-ES" sz="1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Asignación del documento a firmar</a:t>
            </a:r>
          </a:p>
          <a:p>
            <a:pPr>
              <a:lnSpc>
                <a:spcPct val="150000"/>
              </a:lnSpc>
            </a:pP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 vez dentro del </a:t>
            </a:r>
            <a:r>
              <a:rPr lang="es-E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workflow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al momento de cerrar el nodo inmediato anterior al </a:t>
            </a:r>
            <a:r>
              <a:rPr lang="es-E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Dummy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(que ya tiene </a:t>
            </a:r>
          </a:p>
          <a:p>
            <a:pPr>
              <a:lnSpc>
                <a:spcPct val="150000"/>
              </a:lnSpc>
            </a:pPr>
            <a:r>
              <a:rPr lang="es-E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 n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ombre físico) el sistema propondrá un combo con todos los archivos PDF adjuntos al </a:t>
            </a:r>
            <a:r>
              <a:rPr lang="es-E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workflow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para </a:t>
            </a:r>
          </a:p>
          <a:p>
            <a:pPr>
              <a:lnSpc>
                <a:spcPct val="150000"/>
              </a:lnSpc>
            </a:pPr>
            <a:r>
              <a:rPr lang="es-E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es-E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eleccionar el documento que será puesto a disposición para el firmante externo.</a:t>
            </a:r>
          </a:p>
          <a:p>
            <a:pPr>
              <a:lnSpc>
                <a:spcPct val="150000"/>
              </a:lnSpc>
            </a:pPr>
            <a:endParaRPr lang="es-ES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4" name="9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45" y="91086"/>
            <a:ext cx="1450635" cy="74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325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10976</TotalTime>
  <Words>420</Words>
  <Application>Microsoft Office PowerPoint</Application>
  <PresentationFormat>Presentación en pantalla (4:3)</PresentationFormat>
  <Paragraphs>163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InDiSe WKF  Concepto General</vt:lpstr>
      <vt:lpstr>InDiSe WKF Concepto de Tipo de Documento</vt:lpstr>
      <vt:lpstr>InDiSe WKF Concepto Template y Workflow</vt:lpstr>
      <vt:lpstr>InDiSe WKF  Formas de Instanciar</vt:lpstr>
      <vt:lpstr>InDiSe WKF Concepto de DUMMY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InDiSe WKF. Documentación</dc:title>
  <dc:creator>USUARIO</dc:creator>
  <cp:lastModifiedBy>Daniel</cp:lastModifiedBy>
  <cp:revision>392</cp:revision>
  <dcterms:created xsi:type="dcterms:W3CDTF">2019-07-30T17:04:04Z</dcterms:created>
  <dcterms:modified xsi:type="dcterms:W3CDTF">2024-01-22T14:50:08Z</dcterms:modified>
</cp:coreProperties>
</file>