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894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DCA8-5F7D-431C-B562-385F1217423E}" type="datetimeFigureOut">
              <a:rPr lang="es-AR" smtClean="0"/>
              <a:pPr/>
              <a:t>13/3/2022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DCA8-5F7D-431C-B562-385F1217423E}" type="datetimeFigureOut">
              <a:rPr lang="es-AR" smtClean="0"/>
              <a:pPr/>
              <a:t>13/3/2022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DCA8-5F7D-431C-B562-385F1217423E}" type="datetimeFigureOut">
              <a:rPr lang="es-AR" smtClean="0"/>
              <a:pPr/>
              <a:t>13/3/2022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DCA8-5F7D-431C-B562-385F1217423E}" type="datetimeFigureOut">
              <a:rPr lang="es-AR" smtClean="0"/>
              <a:pPr/>
              <a:t>13/3/2022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DCA8-5F7D-431C-B562-385F1217423E}" type="datetimeFigureOut">
              <a:rPr lang="es-AR" smtClean="0"/>
              <a:pPr/>
              <a:t>13/3/2022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DCA8-5F7D-431C-B562-385F1217423E}" type="datetimeFigureOut">
              <a:rPr lang="es-AR" smtClean="0"/>
              <a:pPr/>
              <a:t>13/3/2022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DCA8-5F7D-431C-B562-385F1217423E}" type="datetimeFigureOut">
              <a:rPr lang="es-AR" smtClean="0"/>
              <a:pPr/>
              <a:t>13/3/2022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DCA8-5F7D-431C-B562-385F1217423E}" type="datetimeFigureOut">
              <a:rPr lang="es-AR" smtClean="0"/>
              <a:pPr/>
              <a:t>13/3/2022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DCA8-5F7D-431C-B562-385F1217423E}" type="datetimeFigureOut">
              <a:rPr lang="es-AR" smtClean="0"/>
              <a:pPr/>
              <a:t>13/3/2022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DCA8-5F7D-431C-B562-385F1217423E}" type="datetimeFigureOut">
              <a:rPr lang="es-AR" smtClean="0"/>
              <a:pPr/>
              <a:t>13/3/2022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DCA8-5F7D-431C-B562-385F1217423E}" type="datetimeFigureOut">
              <a:rPr lang="es-AR" smtClean="0"/>
              <a:pPr/>
              <a:t>13/3/2022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6DCA8-5F7D-431C-B562-385F1217423E}" type="datetimeFigureOut">
              <a:rPr lang="es-AR" smtClean="0"/>
              <a:pPr/>
              <a:t>13/3/2022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D7BD6-79EA-445F-A95D-E86B2C0D3F0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081525" y="2564904"/>
            <a:ext cx="703795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4400" b="1" dirty="0" err="1" smtClean="0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InDiSe</a:t>
            </a:r>
            <a:r>
              <a:rPr lang="es-ES" sz="4400" b="1" dirty="0" smtClean="0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s-ES" sz="4400" b="1" dirty="0" smtClean="0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RS</a:t>
            </a:r>
            <a:r>
              <a:rPr lang="es-ES" sz="4400" b="1" dirty="0" smtClean="0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s-ES" sz="4400" b="1" dirty="0" err="1" smtClean="0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Solution</a:t>
            </a:r>
            <a:endParaRPr lang="es-ES" sz="4400" b="1" dirty="0" smtClean="0">
              <a:solidFill>
                <a:schemeClr val="tx2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  <a:p>
            <a:pPr algn="ctr"/>
            <a:r>
              <a:rPr lang="es-ES" sz="3200" dirty="0" smtClean="0">
                <a:solidFill>
                  <a:schemeClr val="tx2"/>
                </a:solidFill>
                <a:latin typeface="Arial Rounded MT Bold" panose="020F0704030504030204" pitchFamily="34" charset="0"/>
                <a:ea typeface="Segoe UI Black" panose="020B0A02040204020203" pitchFamily="34" charset="0"/>
              </a:rPr>
              <a:t>Firma de Recibos de Sueldo y</a:t>
            </a:r>
          </a:p>
          <a:p>
            <a:pPr algn="ctr"/>
            <a:r>
              <a:rPr lang="es-ES" sz="3200" dirty="0" smtClean="0">
                <a:solidFill>
                  <a:schemeClr val="tx2"/>
                </a:solidFill>
                <a:latin typeface="Arial Rounded MT Bold" panose="020F0704030504030204" pitchFamily="34" charset="0"/>
                <a:ea typeface="Segoe UI Black" panose="020B0A02040204020203" pitchFamily="34" charset="0"/>
              </a:rPr>
              <a:t>Gestión de Documentos Laborales</a:t>
            </a:r>
            <a:endParaRPr lang="es-ES" sz="3200" dirty="0" smtClean="0">
              <a:solidFill>
                <a:schemeClr val="tx2"/>
              </a:solidFill>
              <a:latin typeface="Arial Rounded MT Bold" panose="020F0704030504030204" pitchFamily="34" charset="0"/>
              <a:ea typeface="Segoe UI Black" panose="020B0A02040204020203" pitchFamily="34" charset="0"/>
            </a:endParaRPr>
          </a:p>
        </p:txBody>
      </p:sp>
      <p:pic>
        <p:nvPicPr>
          <p:cNvPr id="5" name="Picture 4" descr="C:\CDQ_Professional\MQ_InDiSe_Varios\Files_Image\LogosMQ-INDISE\Indise impresi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346372"/>
            <a:ext cx="2160240" cy="706364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276" y="317459"/>
            <a:ext cx="1487181" cy="7331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7" name="46 Conector recto de flecha"/>
          <p:cNvCxnSpPr/>
          <p:nvPr/>
        </p:nvCxnSpPr>
        <p:spPr>
          <a:xfrm flipH="1">
            <a:off x="5796137" y="4725144"/>
            <a:ext cx="50" cy="94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recto de flecha"/>
          <p:cNvCxnSpPr/>
          <p:nvPr/>
        </p:nvCxnSpPr>
        <p:spPr>
          <a:xfrm flipH="1">
            <a:off x="6375257" y="6016699"/>
            <a:ext cx="55460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 de flecha"/>
          <p:cNvCxnSpPr/>
          <p:nvPr/>
        </p:nvCxnSpPr>
        <p:spPr>
          <a:xfrm>
            <a:off x="5010957" y="1899565"/>
            <a:ext cx="472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Rectángulo"/>
          <p:cNvSpPr/>
          <p:nvPr/>
        </p:nvSpPr>
        <p:spPr>
          <a:xfrm>
            <a:off x="2930587" y="319441"/>
            <a:ext cx="2988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400" b="1" dirty="0" err="1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InDiSe</a:t>
            </a:r>
            <a:r>
              <a:rPr lang="es-ES" sz="2400" b="1" dirty="0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s-ES" sz="2400" b="1" dirty="0" smtClean="0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RS </a:t>
            </a:r>
            <a:r>
              <a:rPr lang="es-ES" sz="2400" b="1" dirty="0" err="1" smtClean="0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Solution</a:t>
            </a:r>
            <a:endParaRPr lang="es-ES" sz="2400" b="1" dirty="0">
              <a:solidFill>
                <a:schemeClr val="tx2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pic>
        <p:nvPicPr>
          <p:cNvPr id="15" name="Picture 12" descr="Resultado de imagen para pd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2257447"/>
            <a:ext cx="576064" cy="558379"/>
          </a:xfrm>
          <a:prstGeom prst="rect">
            <a:avLst/>
          </a:prstGeom>
          <a:noFill/>
        </p:spPr>
      </p:pic>
      <p:pic>
        <p:nvPicPr>
          <p:cNvPr id="16" name="Picture 12" descr="Resultado de imagen para pd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10123" y="3193691"/>
            <a:ext cx="614205" cy="595349"/>
          </a:xfrm>
          <a:prstGeom prst="rect">
            <a:avLst/>
          </a:prstGeom>
          <a:noFill/>
        </p:spPr>
      </p:pic>
      <p:sp>
        <p:nvSpPr>
          <p:cNvPr id="19" name="18 Proceso alternativo"/>
          <p:cNvSpPr/>
          <p:nvPr/>
        </p:nvSpPr>
        <p:spPr>
          <a:xfrm>
            <a:off x="5519405" y="2183450"/>
            <a:ext cx="1665697" cy="381454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19 CuadroTexto"/>
          <p:cNvSpPr txBox="1"/>
          <p:nvPr/>
        </p:nvSpPr>
        <p:spPr>
          <a:xfrm>
            <a:off x="5387330" y="2200960"/>
            <a:ext cx="1943116" cy="272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900" dirty="0" smtClean="0">
                <a:latin typeface="Verdana" pitchFamily="34" charset="0"/>
              </a:rPr>
              <a:t>PROCESO DE VALIDACIÓN</a:t>
            </a:r>
          </a:p>
        </p:txBody>
      </p:sp>
      <p:sp>
        <p:nvSpPr>
          <p:cNvPr id="24" name="23 Disco magnético"/>
          <p:cNvSpPr/>
          <p:nvPr/>
        </p:nvSpPr>
        <p:spPr>
          <a:xfrm>
            <a:off x="5250204" y="5704681"/>
            <a:ext cx="1115363" cy="600079"/>
          </a:xfrm>
          <a:prstGeom prst="flowChartMagneticDisk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CuadroTexto"/>
          <p:cNvSpPr txBox="1"/>
          <p:nvPr/>
        </p:nvSpPr>
        <p:spPr>
          <a:xfrm>
            <a:off x="3851920" y="1166555"/>
            <a:ext cx="11624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200" b="1" dirty="0" smtClean="0">
                <a:solidFill>
                  <a:srgbClr val="FF0000"/>
                </a:solidFill>
                <a:latin typeface="Verdana" pitchFamily="34" charset="0"/>
              </a:rPr>
              <a:t>INTERFASE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5387424" y="1166555"/>
            <a:ext cx="18710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200" b="1" dirty="0" smtClean="0">
                <a:solidFill>
                  <a:srgbClr val="FF0000"/>
                </a:solidFill>
                <a:latin typeface="Verdana" pitchFamily="34" charset="0"/>
              </a:rPr>
              <a:t>SISTEMA DE FIRMA</a:t>
            </a:r>
          </a:p>
        </p:txBody>
      </p:sp>
      <p:pic>
        <p:nvPicPr>
          <p:cNvPr id="31" name="Picture 12" descr="Resultado de imagen para pd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193692"/>
            <a:ext cx="614204" cy="595348"/>
          </a:xfrm>
          <a:prstGeom prst="rect">
            <a:avLst/>
          </a:prstGeom>
          <a:noFill/>
        </p:spPr>
      </p:pic>
      <p:sp>
        <p:nvSpPr>
          <p:cNvPr id="32" name="31 CuadroTexto"/>
          <p:cNvSpPr txBox="1"/>
          <p:nvPr/>
        </p:nvSpPr>
        <p:spPr>
          <a:xfrm>
            <a:off x="5312958" y="3492757"/>
            <a:ext cx="295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200" b="1" dirty="0">
                <a:latin typeface="Verdana" pitchFamily="34" charset="0"/>
              </a:rPr>
              <a:t>C</a:t>
            </a:r>
            <a:endParaRPr lang="es-ES" sz="1200" b="1" dirty="0" smtClean="0">
              <a:latin typeface="Verdana" pitchFamily="34" charset="0"/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6778039" y="3492757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200" b="1" dirty="0">
                <a:latin typeface="Verdana" pitchFamily="34" charset="0"/>
              </a:rPr>
              <a:t>E</a:t>
            </a:r>
            <a:endParaRPr lang="es-ES" sz="1200" b="1" dirty="0" smtClean="0">
              <a:latin typeface="Verdana" pitchFamily="34" charset="0"/>
            </a:endParaRPr>
          </a:p>
        </p:txBody>
      </p:sp>
      <p:cxnSp>
        <p:nvCxnSpPr>
          <p:cNvPr id="36" name="35 Conector recto de flecha"/>
          <p:cNvCxnSpPr>
            <a:stCxn id="19" idx="2"/>
          </p:cNvCxnSpPr>
          <p:nvPr/>
        </p:nvCxnSpPr>
        <p:spPr>
          <a:xfrm flipH="1">
            <a:off x="5807885" y="2564904"/>
            <a:ext cx="544369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 de flecha"/>
          <p:cNvCxnSpPr>
            <a:stCxn id="19" idx="2"/>
          </p:cNvCxnSpPr>
          <p:nvPr/>
        </p:nvCxnSpPr>
        <p:spPr>
          <a:xfrm>
            <a:off x="6352254" y="2564904"/>
            <a:ext cx="83284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Proceso alternativo"/>
          <p:cNvSpPr/>
          <p:nvPr/>
        </p:nvSpPr>
        <p:spPr>
          <a:xfrm>
            <a:off x="5240120" y="4260617"/>
            <a:ext cx="1112134" cy="517485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9" name="38 CuadroTexto"/>
          <p:cNvSpPr txBox="1"/>
          <p:nvPr/>
        </p:nvSpPr>
        <p:spPr>
          <a:xfrm>
            <a:off x="5189919" y="4309115"/>
            <a:ext cx="120577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100" b="1" dirty="0" smtClean="0">
                <a:latin typeface="Verdana" pitchFamily="34" charset="0"/>
              </a:rPr>
              <a:t>Firma Digital</a:t>
            </a:r>
            <a:endParaRPr lang="es-ES" sz="1100" b="1" dirty="0" smtClean="0">
              <a:latin typeface="Verdana" pitchFamily="34" charset="0"/>
            </a:endParaRPr>
          </a:p>
          <a:p>
            <a:pPr algn="ctr"/>
            <a:r>
              <a:rPr lang="es-ES" sz="1100" b="1" dirty="0" smtClean="0">
                <a:latin typeface="Verdana" pitchFamily="34" charset="0"/>
              </a:rPr>
              <a:t>Empresa</a:t>
            </a:r>
          </a:p>
        </p:txBody>
      </p:sp>
      <p:sp>
        <p:nvSpPr>
          <p:cNvPr id="40" name="39 Proceso alternativo"/>
          <p:cNvSpPr/>
          <p:nvPr/>
        </p:nvSpPr>
        <p:spPr>
          <a:xfrm>
            <a:off x="6804248" y="5791835"/>
            <a:ext cx="1459210" cy="517485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40 CuadroTexto"/>
          <p:cNvSpPr txBox="1"/>
          <p:nvPr/>
        </p:nvSpPr>
        <p:spPr>
          <a:xfrm>
            <a:off x="6755756" y="5829935"/>
            <a:ext cx="15648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100" b="1" dirty="0" smtClean="0">
                <a:latin typeface="Verdana" pitchFamily="34" charset="0"/>
              </a:rPr>
              <a:t>Firma Electrónica</a:t>
            </a:r>
            <a:endParaRPr lang="es-ES" sz="1100" b="1" dirty="0" smtClean="0">
              <a:latin typeface="Verdana" pitchFamily="34" charset="0"/>
            </a:endParaRPr>
          </a:p>
          <a:p>
            <a:pPr algn="ctr"/>
            <a:r>
              <a:rPr lang="es-ES" sz="1100" b="1" dirty="0" smtClean="0">
                <a:latin typeface="Verdana" pitchFamily="34" charset="0"/>
              </a:rPr>
              <a:t>Empleado</a:t>
            </a:r>
          </a:p>
        </p:txBody>
      </p:sp>
      <p:cxnSp>
        <p:nvCxnSpPr>
          <p:cNvPr id="43" name="42 Conector recto de flecha"/>
          <p:cNvCxnSpPr/>
          <p:nvPr/>
        </p:nvCxnSpPr>
        <p:spPr>
          <a:xfrm>
            <a:off x="7379212" y="3851757"/>
            <a:ext cx="0" cy="18529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Picture 17" descr="http://cdns2.freepik.com/image/th/318-5033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0921" y="5877272"/>
            <a:ext cx="432048" cy="432048"/>
          </a:xfrm>
          <a:prstGeom prst="rect">
            <a:avLst/>
          </a:prstGeom>
          <a:noFill/>
        </p:spPr>
      </p:pic>
      <p:cxnSp>
        <p:nvCxnSpPr>
          <p:cNvPr id="49" name="48 Conector recto"/>
          <p:cNvCxnSpPr/>
          <p:nvPr/>
        </p:nvCxnSpPr>
        <p:spPr>
          <a:xfrm>
            <a:off x="179512" y="5157192"/>
            <a:ext cx="8784976" cy="0"/>
          </a:xfrm>
          <a:prstGeom prst="line">
            <a:avLst/>
          </a:prstGeom>
          <a:ln w="254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49 CuadroTexto"/>
          <p:cNvSpPr txBox="1"/>
          <p:nvPr/>
        </p:nvSpPr>
        <p:spPr>
          <a:xfrm>
            <a:off x="348883" y="4797152"/>
            <a:ext cx="20329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b="1" dirty="0" smtClean="0">
                <a:solidFill>
                  <a:schemeClr val="tx2"/>
                </a:solidFill>
                <a:latin typeface="Verdana" pitchFamily="34" charset="0"/>
              </a:rPr>
              <a:t>Ambiente Desktop</a:t>
            </a:r>
          </a:p>
        </p:txBody>
      </p:sp>
      <p:sp>
        <p:nvSpPr>
          <p:cNvPr id="52" name="51 CuadroTexto"/>
          <p:cNvSpPr txBox="1"/>
          <p:nvPr/>
        </p:nvSpPr>
        <p:spPr>
          <a:xfrm>
            <a:off x="348883" y="5229200"/>
            <a:ext cx="16546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b="1" dirty="0" smtClean="0">
                <a:solidFill>
                  <a:schemeClr val="tx2"/>
                </a:solidFill>
                <a:latin typeface="Verdana" pitchFamily="34" charset="0"/>
              </a:rPr>
              <a:t>Ambiente Web</a:t>
            </a:r>
          </a:p>
        </p:txBody>
      </p:sp>
      <p:cxnSp>
        <p:nvCxnSpPr>
          <p:cNvPr id="53" name="52 Conector recto de flecha"/>
          <p:cNvCxnSpPr/>
          <p:nvPr/>
        </p:nvCxnSpPr>
        <p:spPr>
          <a:xfrm flipV="1">
            <a:off x="3782969" y="6016699"/>
            <a:ext cx="1467234" cy="45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54 CuadroTexto"/>
          <p:cNvSpPr txBox="1"/>
          <p:nvPr/>
        </p:nvSpPr>
        <p:spPr>
          <a:xfrm>
            <a:off x="2123728" y="5781164"/>
            <a:ext cx="1199367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100" b="1" dirty="0" smtClean="0">
                <a:latin typeface="Verdana" pitchFamily="34" charset="0"/>
              </a:rPr>
              <a:t>Consultas de</a:t>
            </a:r>
          </a:p>
          <a:p>
            <a:pPr algn="ctr"/>
            <a:r>
              <a:rPr lang="es-ES" sz="1100" b="1" dirty="0" smtClean="0">
                <a:latin typeface="Verdana" pitchFamily="34" charset="0"/>
              </a:rPr>
              <a:t>Empresa y</a:t>
            </a:r>
          </a:p>
          <a:p>
            <a:pPr algn="ctr"/>
            <a:r>
              <a:rPr lang="es-ES" sz="1100" b="1" dirty="0" smtClean="0">
                <a:latin typeface="Verdana" pitchFamily="34" charset="0"/>
              </a:rPr>
              <a:t>Empleados</a:t>
            </a:r>
          </a:p>
        </p:txBody>
      </p:sp>
      <p:sp>
        <p:nvSpPr>
          <p:cNvPr id="56" name="55 Rectángulo"/>
          <p:cNvSpPr/>
          <p:nvPr/>
        </p:nvSpPr>
        <p:spPr>
          <a:xfrm>
            <a:off x="5103131" y="3140968"/>
            <a:ext cx="2709230" cy="720080"/>
          </a:xfrm>
          <a:prstGeom prst="rect">
            <a:avLst/>
          </a:prstGeom>
          <a:noFill/>
          <a:ln w="12700">
            <a:solidFill>
              <a:schemeClr val="tx2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58" name="6 Conector recto de flecha"/>
          <p:cNvCxnSpPr>
            <a:endCxn id="63" idx="4"/>
          </p:cNvCxnSpPr>
          <p:nvPr/>
        </p:nvCxnSpPr>
        <p:spPr>
          <a:xfrm>
            <a:off x="2267744" y="2060848"/>
            <a:ext cx="1249686" cy="17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16 Rectángulo"/>
          <p:cNvSpPr/>
          <p:nvPr/>
        </p:nvSpPr>
        <p:spPr>
          <a:xfrm>
            <a:off x="539553" y="1772816"/>
            <a:ext cx="1728191" cy="6155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AR"/>
          </a:p>
        </p:txBody>
      </p:sp>
      <p:sp>
        <p:nvSpPr>
          <p:cNvPr id="60" name="21 CuadroTexto"/>
          <p:cNvSpPr txBox="1"/>
          <p:nvPr/>
        </p:nvSpPr>
        <p:spPr>
          <a:xfrm>
            <a:off x="467544" y="1772816"/>
            <a:ext cx="184413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200" b="1" dirty="0" smtClean="0">
                <a:latin typeface="Verdana" pitchFamily="34" charset="0"/>
              </a:rPr>
              <a:t>Liquidación</a:t>
            </a:r>
          </a:p>
          <a:p>
            <a:pPr algn="ctr"/>
            <a:r>
              <a:rPr lang="es-ES" sz="1200" b="1" dirty="0" smtClean="0">
                <a:latin typeface="Verdana" pitchFamily="34" charset="0"/>
              </a:rPr>
              <a:t>de Sueldos</a:t>
            </a:r>
          </a:p>
          <a:p>
            <a:pPr algn="ctr"/>
            <a:r>
              <a:rPr lang="es-ES" sz="1000" b="1" dirty="0" smtClean="0">
                <a:latin typeface="Verdana" pitchFamily="34" charset="0"/>
              </a:rPr>
              <a:t>(cualquier proveedor)</a:t>
            </a:r>
          </a:p>
        </p:txBody>
      </p:sp>
      <p:sp>
        <p:nvSpPr>
          <p:cNvPr id="62" name="61 Disco magnético"/>
          <p:cNvSpPr/>
          <p:nvPr/>
        </p:nvSpPr>
        <p:spPr>
          <a:xfrm>
            <a:off x="7658819" y="1646310"/>
            <a:ext cx="1018456" cy="918594"/>
          </a:xfrm>
          <a:prstGeom prst="flowChartMagneticDisk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3" name="62 Disco magnético"/>
          <p:cNvSpPr/>
          <p:nvPr/>
        </p:nvSpPr>
        <p:spPr>
          <a:xfrm>
            <a:off x="2663024" y="1828800"/>
            <a:ext cx="854406" cy="499496"/>
          </a:xfrm>
          <a:prstGeom prst="flowChartMagneticDisk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4" name="63 CuadroTexto"/>
          <p:cNvSpPr txBox="1"/>
          <p:nvPr/>
        </p:nvSpPr>
        <p:spPr>
          <a:xfrm>
            <a:off x="2592020" y="2422049"/>
            <a:ext cx="10438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sz="1100" b="1" dirty="0" smtClean="0">
                <a:solidFill>
                  <a:schemeClr val="tx2"/>
                </a:solidFill>
                <a:latin typeface="Verdana" pitchFamily="34" charset="0"/>
              </a:rPr>
              <a:t>Base de </a:t>
            </a:r>
            <a:endParaRPr lang="es-AR" sz="1100" b="1" dirty="0" smtClean="0">
              <a:solidFill>
                <a:schemeClr val="tx2"/>
              </a:solidFill>
              <a:latin typeface="Verdana" pitchFamily="34" charset="0"/>
            </a:endParaRPr>
          </a:p>
          <a:p>
            <a:pPr algn="ctr"/>
            <a:r>
              <a:rPr lang="es-AR" sz="1100" b="1" dirty="0" smtClean="0">
                <a:solidFill>
                  <a:schemeClr val="tx2"/>
                </a:solidFill>
                <a:latin typeface="Verdana" pitchFamily="34" charset="0"/>
              </a:rPr>
              <a:t>Empleados</a:t>
            </a:r>
            <a:endParaRPr lang="es-AR" sz="1100" b="1" dirty="0" smtClean="0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65" name="64 CuadroTexto"/>
          <p:cNvSpPr txBox="1"/>
          <p:nvPr/>
        </p:nvSpPr>
        <p:spPr>
          <a:xfrm>
            <a:off x="7697520" y="1110516"/>
            <a:ext cx="9797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sz="1100" b="1" dirty="0" smtClean="0">
                <a:solidFill>
                  <a:schemeClr val="tx2"/>
                </a:solidFill>
                <a:latin typeface="Verdana" pitchFamily="34" charset="0"/>
              </a:rPr>
              <a:t>Base de </a:t>
            </a:r>
            <a:endParaRPr lang="es-AR" sz="1100" b="1" dirty="0" smtClean="0">
              <a:solidFill>
                <a:schemeClr val="tx2"/>
              </a:solidFill>
              <a:latin typeface="Verdana" pitchFamily="34" charset="0"/>
            </a:endParaRPr>
          </a:p>
          <a:p>
            <a:pPr algn="ctr"/>
            <a:r>
              <a:rPr lang="es-AR" sz="1100" b="1" dirty="0" smtClean="0">
                <a:solidFill>
                  <a:schemeClr val="tx2"/>
                </a:solidFill>
                <a:latin typeface="Verdana" pitchFamily="34" charset="0"/>
              </a:rPr>
              <a:t>Firmantes</a:t>
            </a:r>
            <a:endParaRPr lang="es-AR" sz="1100" b="1" dirty="0" smtClean="0">
              <a:solidFill>
                <a:schemeClr val="tx2"/>
              </a:solidFill>
              <a:latin typeface="Verdana" pitchFamily="34" charset="0"/>
            </a:endParaRPr>
          </a:p>
        </p:txBody>
      </p:sp>
      <p:cxnSp>
        <p:nvCxnSpPr>
          <p:cNvPr id="66" name="65 Conector recto"/>
          <p:cNvCxnSpPr/>
          <p:nvPr/>
        </p:nvCxnSpPr>
        <p:spPr>
          <a:xfrm>
            <a:off x="7183338" y="2363311"/>
            <a:ext cx="469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66 Proceso alternativo"/>
          <p:cNvSpPr/>
          <p:nvPr/>
        </p:nvSpPr>
        <p:spPr>
          <a:xfrm>
            <a:off x="5506684" y="1687379"/>
            <a:ext cx="1665697" cy="381454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8" name="67 CuadroTexto"/>
          <p:cNvSpPr txBox="1"/>
          <p:nvPr/>
        </p:nvSpPr>
        <p:spPr>
          <a:xfrm>
            <a:off x="5374609" y="1704889"/>
            <a:ext cx="1943116" cy="272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900" dirty="0" smtClean="0">
                <a:latin typeface="Verdana" pitchFamily="34" charset="0"/>
              </a:rPr>
              <a:t>SINCRONIZACIÓN</a:t>
            </a:r>
          </a:p>
        </p:txBody>
      </p:sp>
      <p:cxnSp>
        <p:nvCxnSpPr>
          <p:cNvPr id="70" name="69 Conector recto"/>
          <p:cNvCxnSpPr/>
          <p:nvPr/>
        </p:nvCxnSpPr>
        <p:spPr>
          <a:xfrm>
            <a:off x="7180142" y="1879020"/>
            <a:ext cx="469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70 CuadroTexto"/>
          <p:cNvSpPr txBox="1"/>
          <p:nvPr/>
        </p:nvSpPr>
        <p:spPr>
          <a:xfrm>
            <a:off x="916550" y="1168177"/>
            <a:ext cx="19992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200" b="1" dirty="0" smtClean="0">
                <a:solidFill>
                  <a:srgbClr val="FF0000"/>
                </a:solidFill>
                <a:latin typeface="Verdana" pitchFamily="34" charset="0"/>
              </a:rPr>
              <a:t>SISTEMA DE SUELDO</a:t>
            </a:r>
          </a:p>
        </p:txBody>
      </p:sp>
      <p:pic>
        <p:nvPicPr>
          <p:cNvPr id="72" name="7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92043" cy="587666"/>
          </a:xfrm>
          <a:prstGeom prst="rect">
            <a:avLst/>
          </a:prstGeom>
        </p:spPr>
      </p:pic>
      <p:sp>
        <p:nvSpPr>
          <p:cNvPr id="73" name="72 Rectángulo"/>
          <p:cNvSpPr/>
          <p:nvPr/>
        </p:nvSpPr>
        <p:spPr>
          <a:xfrm>
            <a:off x="281512" y="1484784"/>
            <a:ext cx="3354383" cy="1512168"/>
          </a:xfrm>
          <a:prstGeom prst="rect">
            <a:avLst/>
          </a:prstGeom>
          <a:noFill/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2 Datos almacenados"/>
          <p:cNvSpPr/>
          <p:nvPr/>
        </p:nvSpPr>
        <p:spPr>
          <a:xfrm>
            <a:off x="3995935" y="1736112"/>
            <a:ext cx="1015021" cy="324735"/>
          </a:xfrm>
          <a:prstGeom prst="flowChartOnlineStorag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8" name="7 Conector recto de flecha"/>
          <p:cNvCxnSpPr/>
          <p:nvPr/>
        </p:nvCxnSpPr>
        <p:spPr>
          <a:xfrm flipV="1">
            <a:off x="3635896" y="1912697"/>
            <a:ext cx="286932" cy="1481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 de flecha"/>
          <p:cNvCxnSpPr/>
          <p:nvPr/>
        </p:nvCxnSpPr>
        <p:spPr>
          <a:xfrm>
            <a:off x="3635895" y="2204864"/>
            <a:ext cx="286932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3922827" y="1484784"/>
            <a:ext cx="1088130" cy="1800200"/>
          </a:xfrm>
          <a:prstGeom prst="rect">
            <a:avLst/>
          </a:prstGeom>
          <a:noFill/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0" name="79 CuadroTexto"/>
          <p:cNvSpPr txBox="1"/>
          <p:nvPr/>
        </p:nvSpPr>
        <p:spPr>
          <a:xfrm>
            <a:off x="3957093" y="1782341"/>
            <a:ext cx="9749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sz="1000" b="1" dirty="0" smtClean="0">
                <a:solidFill>
                  <a:schemeClr val="tx2"/>
                </a:solidFill>
                <a:latin typeface="Verdana" pitchFamily="34" charset="0"/>
              </a:rPr>
              <a:t>Novedades</a:t>
            </a:r>
            <a:endParaRPr lang="es-AR" sz="1000" b="1" dirty="0" smtClean="0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82" name="81 CuadroTexto"/>
          <p:cNvSpPr txBox="1"/>
          <p:nvPr/>
        </p:nvSpPr>
        <p:spPr>
          <a:xfrm>
            <a:off x="3927322" y="2780928"/>
            <a:ext cx="10791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sz="1000" b="1" dirty="0" smtClean="0">
                <a:solidFill>
                  <a:schemeClr val="tx2"/>
                </a:solidFill>
                <a:latin typeface="Verdana" pitchFamily="34" charset="0"/>
              </a:rPr>
              <a:t>Documentos</a:t>
            </a:r>
            <a:endParaRPr lang="es-AR" sz="1000" b="1" dirty="0" smtClean="0">
              <a:solidFill>
                <a:schemeClr val="tx2"/>
              </a:solidFill>
              <a:latin typeface="Verdana" pitchFamily="34" charset="0"/>
            </a:endParaRPr>
          </a:p>
        </p:txBody>
      </p:sp>
      <p:cxnSp>
        <p:nvCxnSpPr>
          <p:cNvPr id="83" name="82 Conector recto de flecha"/>
          <p:cNvCxnSpPr/>
          <p:nvPr/>
        </p:nvCxnSpPr>
        <p:spPr>
          <a:xfrm>
            <a:off x="5004048" y="2348880"/>
            <a:ext cx="472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86 Conector recto de flecha"/>
          <p:cNvCxnSpPr/>
          <p:nvPr/>
        </p:nvCxnSpPr>
        <p:spPr>
          <a:xfrm>
            <a:off x="5796136" y="3861048"/>
            <a:ext cx="0" cy="3684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95 CuadroTexto"/>
          <p:cNvSpPr txBox="1"/>
          <p:nvPr/>
        </p:nvSpPr>
        <p:spPr>
          <a:xfrm>
            <a:off x="5004048" y="6309320"/>
            <a:ext cx="15888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100" b="1" dirty="0" smtClean="0">
                <a:solidFill>
                  <a:schemeClr val="tx2"/>
                </a:solidFill>
                <a:latin typeface="Verdana" pitchFamily="34" charset="0"/>
              </a:rPr>
              <a:t>Repositorio Físico</a:t>
            </a:r>
            <a:endParaRPr lang="es-AR" sz="1100" b="1" dirty="0" smtClean="0">
              <a:solidFill>
                <a:schemeClr val="tx2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05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1469</TotalTime>
  <Words>61</Words>
  <Application>Microsoft Office PowerPoint</Application>
  <PresentationFormat>Presentación en pantalla (4:3)</PresentationFormat>
  <Paragraphs>30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Company>Banco Supervielle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Banco Supervielle</dc:creator>
  <cp:lastModifiedBy>Daniel</cp:lastModifiedBy>
  <cp:revision>164</cp:revision>
  <dcterms:created xsi:type="dcterms:W3CDTF">2016-06-02T15:00:34Z</dcterms:created>
  <dcterms:modified xsi:type="dcterms:W3CDTF">2022-03-13T21:18:36Z</dcterms:modified>
</cp:coreProperties>
</file>