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3" r:id="rId4"/>
    <p:sldId id="262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9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DCA8-5F7D-431C-B562-385F1217423E}" type="datetimeFigureOut">
              <a:rPr lang="es-AR" smtClean="0"/>
              <a:pPr/>
              <a:t>6/4/2022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28285" y="2564904"/>
            <a:ext cx="77444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400" b="1" dirty="0" err="1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ST Storage Manager</a:t>
            </a:r>
          </a:p>
          <a:p>
            <a:pPr algn="ctr"/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Plataforma para Administración </a:t>
            </a:r>
          </a:p>
          <a:p>
            <a:pPr algn="ctr"/>
            <a:r>
              <a:rPr lang="es-ES" sz="3200" dirty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d</a:t>
            </a:r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e Activos Digitales</a:t>
            </a:r>
          </a:p>
        </p:txBody>
      </p:sp>
      <p:pic>
        <p:nvPicPr>
          <p:cNvPr id="5" name="Picture 4" descr="C:\CDQ_Professional\MQ_InDiSe_Varios\Files_Image\LogosMQ-INDISE\Indise impres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46372"/>
            <a:ext cx="2160240" cy="7063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635827" cy="8217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2267744" y="319441"/>
            <a:ext cx="43140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b="1" dirty="0" err="1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2400" b="1" dirty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ST </a:t>
            </a:r>
            <a:r>
              <a:rPr lang="es-ES" sz="2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Storage Manager</a:t>
            </a:r>
            <a:endParaRPr lang="es-ES" sz="2400" b="1" dirty="0">
              <a:solidFill>
                <a:schemeClr val="tx2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323528" y="1261208"/>
            <a:ext cx="8496943" cy="5116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Rectángulo"/>
          <p:cNvSpPr/>
          <p:nvPr/>
        </p:nvSpPr>
        <p:spPr>
          <a:xfrm>
            <a:off x="2555776" y="1351801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600" b="1" dirty="0" smtClean="0">
                <a:latin typeface="Verdana" pitchFamily="34" charset="0"/>
              </a:rPr>
              <a:t>Beneficios Esperados</a:t>
            </a:r>
            <a:endParaRPr lang="es-AR" sz="1600" b="1" dirty="0">
              <a:latin typeface="Verdana" pitchFamily="34" charset="0"/>
            </a:endParaRPr>
          </a:p>
        </p:txBody>
      </p:sp>
      <p:pic>
        <p:nvPicPr>
          <p:cNvPr id="51" name="5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60649"/>
            <a:ext cx="1152127" cy="578756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95535" y="2420888"/>
            <a:ext cx="83529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 smtClean="0"/>
              <a:t>Ahorros</a:t>
            </a:r>
          </a:p>
          <a:p>
            <a:pPr lvl="0"/>
            <a:endParaRPr lang="es-AR" sz="800" dirty="0"/>
          </a:p>
          <a:p>
            <a:pPr lvl="0"/>
            <a:r>
              <a:rPr lang="es-ES" dirty="0"/>
              <a:t>En alquiler de espacio físico para almacenamiento de documentos en </a:t>
            </a:r>
            <a:r>
              <a:rPr lang="es-ES" dirty="0" smtClean="0"/>
              <a:t>papel</a:t>
            </a:r>
            <a:endParaRPr lang="es-AR" dirty="0"/>
          </a:p>
          <a:p>
            <a:pPr lvl="0"/>
            <a:r>
              <a:rPr lang="es-ES" dirty="0"/>
              <a:t>En tiempo perdido en la búsqueda de documentos </a:t>
            </a:r>
            <a:r>
              <a:rPr lang="es-ES" dirty="0" smtClean="0"/>
              <a:t>traspapelados</a:t>
            </a:r>
            <a:endParaRPr lang="es-AR" dirty="0"/>
          </a:p>
          <a:p>
            <a:pPr lvl="0"/>
            <a:r>
              <a:rPr lang="es-ES" dirty="0"/>
              <a:t>En primas de seguros contra incendio, inundación y </a:t>
            </a:r>
            <a:r>
              <a:rPr lang="es-ES" dirty="0" smtClean="0"/>
              <a:t>robo</a:t>
            </a:r>
            <a:endParaRPr lang="es-AR" dirty="0"/>
          </a:p>
          <a:p>
            <a:r>
              <a:rPr lang="es-ES" dirty="0"/>
              <a:t> </a:t>
            </a:r>
            <a:endParaRPr lang="es-AR" dirty="0"/>
          </a:p>
          <a:p>
            <a:pPr lvl="0"/>
            <a:r>
              <a:rPr lang="es-ES" b="1" dirty="0" smtClean="0"/>
              <a:t>Productividad</a:t>
            </a:r>
          </a:p>
          <a:p>
            <a:pPr lvl="0"/>
            <a:endParaRPr lang="es-AR" sz="800" dirty="0"/>
          </a:p>
          <a:p>
            <a:pPr lvl="0"/>
            <a:r>
              <a:rPr lang="es-ES" dirty="0" smtClean="0"/>
              <a:t>Optimizar la organización y búsqueda </a:t>
            </a:r>
            <a:r>
              <a:rPr lang="es-ES" dirty="0"/>
              <a:t>de </a:t>
            </a:r>
            <a:r>
              <a:rPr lang="es-ES" dirty="0" smtClean="0"/>
              <a:t>documentos</a:t>
            </a:r>
          </a:p>
          <a:p>
            <a:pPr lvl="0"/>
            <a:r>
              <a:rPr lang="es-ES" dirty="0" smtClean="0"/>
              <a:t>Tener trazabilidad completa sobre la actividad del sistema </a:t>
            </a:r>
          </a:p>
          <a:p>
            <a:pPr lvl="0"/>
            <a:r>
              <a:rPr lang="es-ES" dirty="0" smtClean="0"/>
              <a:t>Usar la </a:t>
            </a:r>
            <a:r>
              <a:rPr lang="es-ES" dirty="0"/>
              <a:t>Firma Digital </a:t>
            </a:r>
            <a:r>
              <a:rPr lang="es-ES" dirty="0" smtClean="0"/>
              <a:t>para lograr la </a:t>
            </a:r>
            <a:r>
              <a:rPr lang="es-ES" dirty="0" err="1" smtClean="0"/>
              <a:t>despapelización</a:t>
            </a:r>
            <a:r>
              <a:rPr lang="es-ES" dirty="0" smtClean="0"/>
              <a:t> </a:t>
            </a:r>
            <a:r>
              <a:rPr lang="es-ES" dirty="0"/>
              <a:t>de la </a:t>
            </a:r>
            <a:r>
              <a:rPr lang="es-ES" dirty="0" smtClean="0"/>
              <a:t>empresa</a:t>
            </a:r>
            <a:endParaRPr lang="es-AR" dirty="0"/>
          </a:p>
          <a:p>
            <a:pPr lvl="0"/>
            <a:r>
              <a:rPr lang="es-ES" dirty="0" smtClean="0"/>
              <a:t>Generar </a:t>
            </a:r>
            <a:r>
              <a:rPr lang="es-ES" dirty="0"/>
              <a:t>una imagen positiva de Responsabilidad Social </a:t>
            </a:r>
            <a:r>
              <a:rPr lang="es-ES" dirty="0" smtClean="0"/>
              <a:t>Empresaria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28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3195464" y="2544580"/>
            <a:ext cx="1584176" cy="884420"/>
          </a:xfrm>
          <a:prstGeom prst="ca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3248422" y="2823319"/>
            <a:ext cx="15121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200" b="1" dirty="0" smtClean="0">
                <a:solidFill>
                  <a:schemeClr val="bg1"/>
                </a:solidFill>
                <a:latin typeface="Verdana" pitchFamily="34" charset="0"/>
              </a:rPr>
              <a:t>Base de Datos</a:t>
            </a:r>
          </a:p>
          <a:p>
            <a:pPr algn="ctr"/>
            <a:r>
              <a:rPr lang="es-ES_tradnl" sz="1200" b="1" dirty="0">
                <a:solidFill>
                  <a:schemeClr val="bg1"/>
                </a:solidFill>
                <a:latin typeface="Verdana" pitchFamily="34" charset="0"/>
              </a:rPr>
              <a:t>Centralizada</a:t>
            </a:r>
            <a:endParaRPr lang="es-AR" sz="12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1" name="10 Abrir llave"/>
          <p:cNvSpPr/>
          <p:nvPr/>
        </p:nvSpPr>
        <p:spPr>
          <a:xfrm>
            <a:off x="4851648" y="2463279"/>
            <a:ext cx="216024" cy="118174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Rectángulo"/>
          <p:cNvSpPr/>
          <p:nvPr/>
        </p:nvSpPr>
        <p:spPr>
          <a:xfrm>
            <a:off x="5230332" y="2332037"/>
            <a:ext cx="32301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>
                <a:latin typeface="Verdana" pitchFamily="34" charset="0"/>
              </a:rPr>
              <a:t>Funciones</a:t>
            </a:r>
            <a:r>
              <a:rPr lang="es-ES_tradnl" sz="1400" b="1" dirty="0" smtClean="0">
                <a:solidFill>
                  <a:srgbClr val="FFC000"/>
                </a:solidFill>
                <a:latin typeface="Verdana" pitchFamily="34" charset="0"/>
              </a:rPr>
              <a:t> </a:t>
            </a:r>
            <a:r>
              <a:rPr lang="es-ES_tradnl" sz="1400" b="1" dirty="0">
                <a:latin typeface="Verdana" pitchFamily="34" charset="0"/>
              </a:rPr>
              <a:t>por Aplicación</a:t>
            </a:r>
          </a:p>
          <a:p>
            <a:pPr>
              <a:lnSpc>
                <a:spcPct val="150000"/>
              </a:lnSpc>
            </a:pPr>
            <a:r>
              <a:rPr lang="es-ES_tradnl" sz="1400" b="1" dirty="0" smtClean="0">
                <a:latin typeface="Verdana" pitchFamily="34" charset="0"/>
              </a:rPr>
              <a:t>Perfiles de Usuarios</a:t>
            </a:r>
            <a:endParaRPr lang="es-ES_tradnl" sz="1400" b="1" dirty="0"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 smtClean="0">
                <a:latin typeface="Verdana" pitchFamily="34" charset="0"/>
              </a:rPr>
              <a:t>Administración de Usuarios</a:t>
            </a:r>
          </a:p>
          <a:p>
            <a:pPr>
              <a:lnSpc>
                <a:spcPct val="150000"/>
              </a:lnSpc>
            </a:pPr>
            <a:r>
              <a:rPr lang="es-ES_tradnl" sz="1400" b="1" dirty="0" smtClean="0">
                <a:latin typeface="Verdana" pitchFamily="34" charset="0"/>
              </a:rPr>
              <a:t>Permisos de Accesos</a:t>
            </a:r>
            <a:endParaRPr lang="es-ES_tradnl" sz="1400" b="1" dirty="0">
              <a:latin typeface="Verdana" pitchFamily="34" charset="0"/>
            </a:endParaRPr>
          </a:p>
        </p:txBody>
      </p:sp>
      <p:pic>
        <p:nvPicPr>
          <p:cNvPr id="14" name="Picture 2" descr="Resultado de imagen para icono usuar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820" y="2780928"/>
            <a:ext cx="453852" cy="453852"/>
          </a:xfrm>
          <a:prstGeom prst="rect">
            <a:avLst/>
          </a:prstGeom>
          <a:noFill/>
        </p:spPr>
      </p:pic>
      <p:cxnSp>
        <p:nvCxnSpPr>
          <p:cNvPr id="18" name="17 Conector recto de flecha"/>
          <p:cNvCxnSpPr/>
          <p:nvPr/>
        </p:nvCxnSpPr>
        <p:spPr>
          <a:xfrm>
            <a:off x="1619672" y="2988232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2267744" y="319441"/>
            <a:ext cx="43140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b="1" dirty="0" err="1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2400" b="1" dirty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ST </a:t>
            </a:r>
            <a:r>
              <a:rPr lang="es-ES" sz="2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Storage Manager</a:t>
            </a:r>
            <a:endParaRPr lang="es-ES" sz="2400" b="1" dirty="0">
              <a:solidFill>
                <a:schemeClr val="tx2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323528" y="1261208"/>
            <a:ext cx="8496943" cy="5116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Rectángulo"/>
          <p:cNvSpPr/>
          <p:nvPr/>
        </p:nvSpPr>
        <p:spPr>
          <a:xfrm>
            <a:off x="2555776" y="1351801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600" b="1" dirty="0" smtClean="0">
                <a:latin typeface="Verdana" pitchFamily="34" charset="0"/>
              </a:rPr>
              <a:t>Usuario Oficial de Seguridad</a:t>
            </a:r>
            <a:endParaRPr lang="es-AR" sz="1600" b="1" dirty="0">
              <a:latin typeface="Verdana" pitchFamily="34" charset="0"/>
            </a:endParaRPr>
          </a:p>
        </p:txBody>
      </p:sp>
      <p:pic>
        <p:nvPicPr>
          <p:cNvPr id="51" name="50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60649"/>
            <a:ext cx="1152127" cy="57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55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/>
          <p:nvPr/>
        </p:nvSpPr>
        <p:spPr>
          <a:xfrm>
            <a:off x="3635896" y="3681063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200" b="1" dirty="0" smtClean="0">
                <a:latin typeface="Verdana" pitchFamily="34" charset="0"/>
              </a:rPr>
              <a:t>Gestión Documental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3425002" y="4004974"/>
            <a:ext cx="2263122" cy="360040"/>
          </a:xfrm>
          <a:prstGeom prst="rect">
            <a:avLst/>
          </a:prstGeom>
          <a:solidFill>
            <a:srgbClr val="FF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3" name="32 Rectángulo"/>
          <p:cNvSpPr/>
          <p:nvPr/>
        </p:nvSpPr>
        <p:spPr>
          <a:xfrm>
            <a:off x="3476650" y="4057932"/>
            <a:ext cx="21129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 smtClean="0">
                <a:solidFill>
                  <a:schemeClr val="bg1"/>
                </a:solidFill>
                <a:latin typeface="Verdana" pitchFamily="34" charset="0"/>
              </a:rPr>
              <a:t>Motor de Búsqueda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5002" y="3650900"/>
            <a:ext cx="2263122" cy="720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34 Elipse"/>
          <p:cNvSpPr/>
          <p:nvPr/>
        </p:nvSpPr>
        <p:spPr>
          <a:xfrm>
            <a:off x="856819" y="5030881"/>
            <a:ext cx="1356903" cy="1356903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35 Rectángulo"/>
          <p:cNvSpPr/>
          <p:nvPr/>
        </p:nvSpPr>
        <p:spPr>
          <a:xfrm>
            <a:off x="730787" y="5405217"/>
            <a:ext cx="16089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200" dirty="0" smtClean="0">
                <a:latin typeface="Verdana" pitchFamily="34" charset="0"/>
              </a:rPr>
              <a:t>Clasificación en contenedores de dos niveles</a:t>
            </a:r>
          </a:p>
        </p:txBody>
      </p:sp>
      <p:cxnSp>
        <p:nvCxnSpPr>
          <p:cNvPr id="50" name="49 Conector recto de flecha"/>
          <p:cNvCxnSpPr/>
          <p:nvPr/>
        </p:nvCxnSpPr>
        <p:spPr>
          <a:xfrm>
            <a:off x="2267744" y="2881985"/>
            <a:ext cx="1080120" cy="983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 flipV="1">
            <a:off x="2340099" y="4129691"/>
            <a:ext cx="1007765" cy="7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 flipV="1">
            <a:off x="2339752" y="4466875"/>
            <a:ext cx="965339" cy="1056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 flipH="1">
            <a:off x="5724128" y="4008537"/>
            <a:ext cx="10804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/>
          <p:nvPr/>
        </p:nvCxnSpPr>
        <p:spPr>
          <a:xfrm flipH="1">
            <a:off x="5796136" y="2889945"/>
            <a:ext cx="1041326" cy="975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 de flecha"/>
          <p:cNvCxnSpPr/>
          <p:nvPr/>
        </p:nvCxnSpPr>
        <p:spPr>
          <a:xfrm flipH="1" flipV="1">
            <a:off x="5796136" y="4184995"/>
            <a:ext cx="1109355" cy="1058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2" descr="Resultado de imagen para icono usuar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302" y="2966864"/>
            <a:ext cx="190872" cy="190872"/>
          </a:xfrm>
          <a:prstGeom prst="rect">
            <a:avLst/>
          </a:prstGeom>
          <a:noFill/>
        </p:spPr>
      </p:pic>
      <p:pic>
        <p:nvPicPr>
          <p:cNvPr id="72" name="Picture 2" descr="Resultado de imagen para icono usuar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8568" y="3085728"/>
            <a:ext cx="190872" cy="190872"/>
          </a:xfrm>
          <a:prstGeom prst="rect">
            <a:avLst/>
          </a:prstGeom>
          <a:noFill/>
        </p:spPr>
      </p:pic>
      <p:pic>
        <p:nvPicPr>
          <p:cNvPr id="76" name="Picture 2" descr="http://4.bp.blogspot.com/-p_zsausuerc/Uhjv6CuIG6I/AAAAAAAAPpU/oFR780vQ7NA/s1600/documento+pd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314" y="3497867"/>
            <a:ext cx="504056" cy="504056"/>
          </a:xfrm>
          <a:prstGeom prst="rect">
            <a:avLst/>
          </a:prstGeom>
          <a:noFill/>
        </p:spPr>
      </p:pic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1878" y="3857907"/>
            <a:ext cx="99136" cy="140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8" name="7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166" y="4962990"/>
            <a:ext cx="560698" cy="560698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971" y="2846649"/>
            <a:ext cx="468581" cy="470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2" descr="Resultado de imagen para icono usuar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77512" y="2420888"/>
            <a:ext cx="510512" cy="510512"/>
          </a:xfrm>
          <a:prstGeom prst="rect">
            <a:avLst/>
          </a:prstGeom>
          <a:noFill/>
        </p:spPr>
      </p:pic>
      <p:cxnSp>
        <p:nvCxnSpPr>
          <p:cNvPr id="81" name="80 Conector recto de flecha"/>
          <p:cNvCxnSpPr/>
          <p:nvPr/>
        </p:nvCxnSpPr>
        <p:spPr>
          <a:xfrm>
            <a:off x="4556563" y="2961953"/>
            <a:ext cx="0" cy="6175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50 Rectángulo"/>
          <p:cNvSpPr/>
          <p:nvPr/>
        </p:nvSpPr>
        <p:spPr>
          <a:xfrm>
            <a:off x="2267744" y="319441"/>
            <a:ext cx="43140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b="1" dirty="0" err="1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2400" b="1" dirty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ST </a:t>
            </a:r>
            <a:r>
              <a:rPr lang="es-ES" sz="2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Storage Manager</a:t>
            </a:r>
            <a:endParaRPr lang="es-ES" sz="2400" b="1" dirty="0">
              <a:solidFill>
                <a:schemeClr val="tx2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53" name="52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60649"/>
            <a:ext cx="1152127" cy="578756"/>
          </a:xfrm>
          <a:prstGeom prst="rect">
            <a:avLst/>
          </a:prstGeom>
        </p:spPr>
      </p:pic>
      <p:sp>
        <p:nvSpPr>
          <p:cNvPr id="55" name="54 Rectángulo"/>
          <p:cNvSpPr/>
          <p:nvPr/>
        </p:nvSpPr>
        <p:spPr>
          <a:xfrm>
            <a:off x="323528" y="1124744"/>
            <a:ext cx="8496943" cy="5116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6" name="55 Rectángulo"/>
          <p:cNvSpPr/>
          <p:nvPr/>
        </p:nvSpPr>
        <p:spPr>
          <a:xfrm>
            <a:off x="2555776" y="1215337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600" b="1" dirty="0" smtClean="0">
                <a:latin typeface="Verdana" pitchFamily="34" charset="0"/>
              </a:rPr>
              <a:t>Usuario Funcional</a:t>
            </a:r>
            <a:endParaRPr lang="es-AR" sz="1600" b="1" dirty="0">
              <a:latin typeface="Verdana" pitchFamily="34" charset="0"/>
            </a:endParaRPr>
          </a:p>
        </p:txBody>
      </p:sp>
      <p:sp>
        <p:nvSpPr>
          <p:cNvPr id="57" name="56 Elipse"/>
          <p:cNvSpPr/>
          <p:nvPr/>
        </p:nvSpPr>
        <p:spPr>
          <a:xfrm>
            <a:off x="885106" y="3477263"/>
            <a:ext cx="1356903" cy="1356903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8" name="57 Rectángulo"/>
          <p:cNvSpPr/>
          <p:nvPr/>
        </p:nvSpPr>
        <p:spPr>
          <a:xfrm>
            <a:off x="759074" y="3851599"/>
            <a:ext cx="16089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200" dirty="0" smtClean="0">
                <a:latin typeface="Verdana" pitchFamily="34" charset="0"/>
              </a:rPr>
              <a:t>Versionado ilimitado de documentos</a:t>
            </a:r>
          </a:p>
        </p:txBody>
      </p:sp>
      <p:pic>
        <p:nvPicPr>
          <p:cNvPr id="61" name="60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566" y="5115390"/>
            <a:ext cx="560698" cy="560698"/>
          </a:xfrm>
          <a:prstGeom prst="rect">
            <a:avLst/>
          </a:prstGeom>
        </p:spPr>
      </p:pic>
      <p:pic>
        <p:nvPicPr>
          <p:cNvPr id="62" name="Picture 4" descr="Resultado de imagen para contrat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153" y="4205687"/>
            <a:ext cx="373127" cy="52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Resultado de imagen para contrat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161" y="4281231"/>
            <a:ext cx="373127" cy="52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4" descr="Resultado de imagen para contrat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169" y="4353239"/>
            <a:ext cx="373127" cy="52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65 Elipse"/>
          <p:cNvSpPr/>
          <p:nvPr/>
        </p:nvSpPr>
        <p:spPr>
          <a:xfrm>
            <a:off x="885104" y="1916832"/>
            <a:ext cx="1356903" cy="1356903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8" name="67 Rectángulo"/>
          <p:cNvSpPr/>
          <p:nvPr/>
        </p:nvSpPr>
        <p:spPr>
          <a:xfrm>
            <a:off x="753485" y="2209588"/>
            <a:ext cx="1608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200" dirty="0" smtClean="0">
                <a:latin typeface="Verdana" pitchFamily="34" charset="0"/>
              </a:rPr>
              <a:t>Control para el </a:t>
            </a:r>
          </a:p>
          <a:p>
            <a:pPr algn="ctr"/>
            <a:r>
              <a:rPr lang="es-ES_tradnl" sz="1200" dirty="0" smtClean="0">
                <a:latin typeface="Verdana" pitchFamily="34" charset="0"/>
              </a:rPr>
              <a:t>acceso de usuarios no registrados</a:t>
            </a:r>
          </a:p>
        </p:txBody>
      </p:sp>
      <p:pic>
        <p:nvPicPr>
          <p:cNvPr id="80" name="Picture 2" descr="Resultado de imagen para icono usuar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393" y="3238128"/>
            <a:ext cx="190872" cy="190872"/>
          </a:xfrm>
          <a:prstGeom prst="rect">
            <a:avLst/>
          </a:prstGeom>
          <a:noFill/>
        </p:spPr>
      </p:pic>
      <p:sp>
        <p:nvSpPr>
          <p:cNvPr id="82" name="81 Elipse"/>
          <p:cNvSpPr/>
          <p:nvPr/>
        </p:nvSpPr>
        <p:spPr>
          <a:xfrm>
            <a:off x="6877204" y="5030881"/>
            <a:ext cx="1356903" cy="1356903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4" name="83 Rectángulo"/>
          <p:cNvSpPr/>
          <p:nvPr/>
        </p:nvSpPr>
        <p:spPr>
          <a:xfrm>
            <a:off x="6751172" y="5487615"/>
            <a:ext cx="1608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200" dirty="0" smtClean="0">
                <a:latin typeface="Verdana" pitchFamily="34" charset="0"/>
              </a:rPr>
              <a:t>Firma Digital</a:t>
            </a:r>
          </a:p>
          <a:p>
            <a:pPr algn="ctr"/>
            <a:r>
              <a:rPr lang="es-ES_tradnl" sz="1200" dirty="0">
                <a:latin typeface="Verdana" pitchFamily="34" charset="0"/>
              </a:rPr>
              <a:t>c</a:t>
            </a:r>
            <a:r>
              <a:rPr lang="es-ES_tradnl" sz="1200" dirty="0" smtClean="0">
                <a:latin typeface="Verdana" pitchFamily="34" charset="0"/>
              </a:rPr>
              <a:t>on </a:t>
            </a:r>
            <a:r>
              <a:rPr lang="es-ES_tradnl" sz="1200" dirty="0" err="1" smtClean="0">
                <a:latin typeface="Verdana" pitchFamily="34" charset="0"/>
              </a:rPr>
              <a:t>token</a:t>
            </a:r>
            <a:endParaRPr lang="es-ES_tradnl" sz="1200" dirty="0" smtClean="0">
              <a:latin typeface="Verdana" pitchFamily="34" charset="0"/>
            </a:endParaRPr>
          </a:p>
        </p:txBody>
      </p:sp>
      <p:sp>
        <p:nvSpPr>
          <p:cNvPr id="85" name="84 Elipse"/>
          <p:cNvSpPr/>
          <p:nvPr/>
        </p:nvSpPr>
        <p:spPr>
          <a:xfrm>
            <a:off x="6905491" y="3429000"/>
            <a:ext cx="1454646" cy="1454646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6" name="85 Rectángulo"/>
          <p:cNvSpPr/>
          <p:nvPr/>
        </p:nvSpPr>
        <p:spPr>
          <a:xfrm>
            <a:off x="6841942" y="3852626"/>
            <a:ext cx="16089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200" dirty="0" smtClean="0">
                <a:latin typeface="Verdana" pitchFamily="34" charset="0"/>
              </a:rPr>
              <a:t>Firma Electrónica</a:t>
            </a:r>
          </a:p>
          <a:p>
            <a:pPr algn="ctr"/>
            <a:r>
              <a:rPr lang="es-ES_tradnl" sz="1200" dirty="0">
                <a:latin typeface="Verdana" pitchFamily="34" charset="0"/>
              </a:rPr>
              <a:t>c</a:t>
            </a:r>
            <a:r>
              <a:rPr lang="es-ES_tradnl" sz="1200" dirty="0" smtClean="0">
                <a:latin typeface="Verdana" pitchFamily="34" charset="0"/>
              </a:rPr>
              <a:t>on certificado</a:t>
            </a:r>
          </a:p>
          <a:p>
            <a:pPr algn="ctr"/>
            <a:r>
              <a:rPr lang="es-ES_tradnl" sz="1200" dirty="0">
                <a:latin typeface="Verdana" pitchFamily="34" charset="0"/>
              </a:rPr>
              <a:t>e</a:t>
            </a:r>
            <a:r>
              <a:rPr lang="es-ES_tradnl" sz="1200" dirty="0" smtClean="0">
                <a:latin typeface="Verdana" pitchFamily="34" charset="0"/>
              </a:rPr>
              <a:t>n servidor</a:t>
            </a:r>
          </a:p>
        </p:txBody>
      </p:sp>
      <p:sp>
        <p:nvSpPr>
          <p:cNvPr id="87" name="86 Elipse"/>
          <p:cNvSpPr/>
          <p:nvPr/>
        </p:nvSpPr>
        <p:spPr>
          <a:xfrm>
            <a:off x="6905489" y="1916832"/>
            <a:ext cx="1356903" cy="1356903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8" name="87 Rectángulo"/>
          <p:cNvSpPr/>
          <p:nvPr/>
        </p:nvSpPr>
        <p:spPr>
          <a:xfrm>
            <a:off x="6773870" y="2209588"/>
            <a:ext cx="1608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200" dirty="0" smtClean="0">
                <a:latin typeface="Verdana" pitchFamily="34" charset="0"/>
              </a:rPr>
              <a:t>Diseño web</a:t>
            </a:r>
          </a:p>
          <a:p>
            <a:pPr algn="ctr"/>
            <a:r>
              <a:rPr lang="es-ES_tradnl" sz="1200" dirty="0" err="1" smtClean="0">
                <a:latin typeface="Verdana" pitchFamily="34" charset="0"/>
              </a:rPr>
              <a:t>responsive</a:t>
            </a:r>
            <a:r>
              <a:rPr lang="es-ES_tradnl" sz="1200" dirty="0" smtClean="0">
                <a:latin typeface="Verdana" pitchFamily="34" charset="0"/>
              </a:rPr>
              <a:t> para</a:t>
            </a:r>
          </a:p>
          <a:p>
            <a:pPr algn="ctr"/>
            <a:r>
              <a:rPr lang="es-ES_tradnl" sz="1200" dirty="0">
                <a:latin typeface="Verdana" pitchFamily="34" charset="0"/>
              </a:rPr>
              <a:t>c</a:t>
            </a:r>
            <a:r>
              <a:rPr lang="es-ES_tradnl" sz="1200" dirty="0" smtClean="0">
                <a:latin typeface="Verdana" pitchFamily="34" charset="0"/>
              </a:rPr>
              <a:t>ualquier</a:t>
            </a:r>
          </a:p>
          <a:p>
            <a:pPr algn="ctr"/>
            <a:r>
              <a:rPr lang="es-ES_tradnl" sz="1200" dirty="0" smtClean="0">
                <a:latin typeface="Verdana" pitchFamily="34" charset="0"/>
              </a:rPr>
              <a:t>dispositivo</a:t>
            </a:r>
          </a:p>
        </p:txBody>
      </p:sp>
      <p:pic>
        <p:nvPicPr>
          <p:cNvPr id="90" name="Picture 2" descr="http://4.bp.blogspot.com/-p_zsausuerc/Uhjv6CuIG6I/AAAAAAAAPpU/oFR780vQ7NA/s1600/documento+pd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81658" y="4743253"/>
            <a:ext cx="504056" cy="504056"/>
          </a:xfrm>
          <a:prstGeom prst="rect">
            <a:avLst/>
          </a:prstGeom>
          <a:noFill/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70222" y="5103293"/>
            <a:ext cx="99136" cy="140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" name="91 Cilindro"/>
          <p:cNvSpPr/>
          <p:nvPr/>
        </p:nvSpPr>
        <p:spPr>
          <a:xfrm>
            <a:off x="5936539" y="5242075"/>
            <a:ext cx="382703" cy="163142"/>
          </a:xfrm>
          <a:prstGeom prst="ca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80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116</Words>
  <Application>Microsoft Office PowerPoint</Application>
  <PresentationFormat>Presentación en pantalla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Banco Supervielle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Banco Supervielle</dc:creator>
  <cp:lastModifiedBy>Daniel</cp:lastModifiedBy>
  <cp:revision>162</cp:revision>
  <dcterms:created xsi:type="dcterms:W3CDTF">2016-06-02T15:00:34Z</dcterms:created>
  <dcterms:modified xsi:type="dcterms:W3CDTF">2022-04-06T13:04:49Z</dcterms:modified>
</cp:coreProperties>
</file>